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4" r:id="rId3"/>
    <p:sldId id="263" r:id="rId4"/>
    <p:sldId id="265" r:id="rId5"/>
    <p:sldId id="267" r:id="rId6"/>
    <p:sldId id="268" r:id="rId7"/>
    <p:sldId id="269" r:id="rId8"/>
    <p:sldId id="270" r:id="rId9"/>
    <p:sldId id="271" r:id="rId10"/>
    <p:sldId id="273" r:id="rId11"/>
    <p:sldId id="275" r:id="rId12"/>
    <p:sldId id="276" r:id="rId13"/>
    <p:sldId id="278" r:id="rId14"/>
    <p:sldId id="282" r:id="rId15"/>
    <p:sldId id="283" r:id="rId16"/>
    <p:sldId id="290" r:id="rId17"/>
    <p:sldId id="301" r:id="rId18"/>
    <p:sldId id="303" r:id="rId19"/>
    <p:sldId id="305" r:id="rId20"/>
    <p:sldId id="306" r:id="rId21"/>
    <p:sldId id="309" r:id="rId22"/>
    <p:sldId id="308" r:id="rId23"/>
    <p:sldId id="313" r:id="rId24"/>
    <p:sldId id="316" r:id="rId25"/>
  </p:sldIdLst>
  <p:sldSz cx="9144000" cy="6858000" type="screen4x3"/>
  <p:notesSz cx="6858000" cy="9144000"/>
  <p:defaultTextStyle>
    <a:defPPr>
      <a:defRPr lang="en-US"/>
    </a:defPPr>
    <a:lvl1pPr algn="l" rtl="0" fontAlgn="base">
      <a:spcBef>
        <a:spcPct val="0"/>
      </a:spcBef>
      <a:spcAft>
        <a:spcPct val="0"/>
      </a:spcAft>
      <a:defRPr sz="3200" b="1" kern="1200">
        <a:solidFill>
          <a:srgbClr val="FFFFCC"/>
        </a:solidFill>
        <a:latin typeface="Times New Roman" pitchFamily="18" charset="0"/>
        <a:ea typeface="+mn-ea"/>
        <a:cs typeface="Times New Roman" pitchFamily="18" charset="0"/>
      </a:defRPr>
    </a:lvl1pPr>
    <a:lvl2pPr marL="457200" algn="l" rtl="0" fontAlgn="base">
      <a:spcBef>
        <a:spcPct val="0"/>
      </a:spcBef>
      <a:spcAft>
        <a:spcPct val="0"/>
      </a:spcAft>
      <a:defRPr sz="3200" b="1" kern="1200">
        <a:solidFill>
          <a:srgbClr val="FFFFCC"/>
        </a:solidFill>
        <a:latin typeface="Times New Roman" pitchFamily="18" charset="0"/>
        <a:ea typeface="+mn-ea"/>
        <a:cs typeface="Times New Roman" pitchFamily="18" charset="0"/>
      </a:defRPr>
    </a:lvl2pPr>
    <a:lvl3pPr marL="914400" algn="l" rtl="0" fontAlgn="base">
      <a:spcBef>
        <a:spcPct val="0"/>
      </a:spcBef>
      <a:spcAft>
        <a:spcPct val="0"/>
      </a:spcAft>
      <a:defRPr sz="3200" b="1" kern="1200">
        <a:solidFill>
          <a:srgbClr val="FFFFCC"/>
        </a:solidFill>
        <a:latin typeface="Times New Roman" pitchFamily="18" charset="0"/>
        <a:ea typeface="+mn-ea"/>
        <a:cs typeface="Times New Roman" pitchFamily="18" charset="0"/>
      </a:defRPr>
    </a:lvl3pPr>
    <a:lvl4pPr marL="1371600" algn="l" rtl="0" fontAlgn="base">
      <a:spcBef>
        <a:spcPct val="0"/>
      </a:spcBef>
      <a:spcAft>
        <a:spcPct val="0"/>
      </a:spcAft>
      <a:defRPr sz="3200" b="1" kern="1200">
        <a:solidFill>
          <a:srgbClr val="FFFFCC"/>
        </a:solidFill>
        <a:latin typeface="Times New Roman" pitchFamily="18" charset="0"/>
        <a:ea typeface="+mn-ea"/>
        <a:cs typeface="Times New Roman" pitchFamily="18" charset="0"/>
      </a:defRPr>
    </a:lvl4pPr>
    <a:lvl5pPr marL="1828800" algn="l" rtl="0" fontAlgn="base">
      <a:spcBef>
        <a:spcPct val="0"/>
      </a:spcBef>
      <a:spcAft>
        <a:spcPct val="0"/>
      </a:spcAft>
      <a:defRPr sz="3200" b="1" kern="1200">
        <a:solidFill>
          <a:srgbClr val="FFFFCC"/>
        </a:solidFill>
        <a:latin typeface="Times New Roman" pitchFamily="18" charset="0"/>
        <a:ea typeface="+mn-ea"/>
        <a:cs typeface="Times New Roman" pitchFamily="18" charset="0"/>
      </a:defRPr>
    </a:lvl5pPr>
    <a:lvl6pPr marL="2286000" algn="l" defTabSz="914400" rtl="0" eaLnBrk="1" latinLnBrk="0" hangingPunct="1">
      <a:defRPr sz="3200" b="1" kern="1200">
        <a:solidFill>
          <a:srgbClr val="FFFFCC"/>
        </a:solidFill>
        <a:latin typeface="Times New Roman" pitchFamily="18" charset="0"/>
        <a:ea typeface="+mn-ea"/>
        <a:cs typeface="Times New Roman" pitchFamily="18" charset="0"/>
      </a:defRPr>
    </a:lvl6pPr>
    <a:lvl7pPr marL="2743200" algn="l" defTabSz="914400" rtl="0" eaLnBrk="1" latinLnBrk="0" hangingPunct="1">
      <a:defRPr sz="3200" b="1" kern="1200">
        <a:solidFill>
          <a:srgbClr val="FFFFCC"/>
        </a:solidFill>
        <a:latin typeface="Times New Roman" pitchFamily="18" charset="0"/>
        <a:ea typeface="+mn-ea"/>
        <a:cs typeface="Times New Roman" pitchFamily="18" charset="0"/>
      </a:defRPr>
    </a:lvl7pPr>
    <a:lvl8pPr marL="3200400" algn="l" defTabSz="914400" rtl="0" eaLnBrk="1" latinLnBrk="0" hangingPunct="1">
      <a:defRPr sz="3200" b="1" kern="1200">
        <a:solidFill>
          <a:srgbClr val="FFFFCC"/>
        </a:solidFill>
        <a:latin typeface="Times New Roman" pitchFamily="18" charset="0"/>
        <a:ea typeface="+mn-ea"/>
        <a:cs typeface="Times New Roman" pitchFamily="18" charset="0"/>
      </a:defRPr>
    </a:lvl8pPr>
    <a:lvl9pPr marL="3657600" algn="l" defTabSz="914400" rtl="0" eaLnBrk="1" latinLnBrk="0" hangingPunct="1">
      <a:defRPr sz="3200" b="1" kern="1200">
        <a:solidFill>
          <a:srgbClr val="FFFFCC"/>
        </a:solidFill>
        <a:latin typeface="Times New Roman" pitchFamily="18" charset="0"/>
        <a:ea typeface="+mn-ea"/>
        <a:cs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372" y="-96"/>
      </p:cViewPr>
      <p:guideLst>
        <p:guide orient="horz" pos="2160"/>
        <p:guide pos="2880"/>
      </p:guideLst>
    </p:cSldViewPr>
  </p:slideViewPr>
  <p:notesTextViewPr>
    <p:cViewPr>
      <p:scale>
        <a:sx n="100" d="100"/>
        <a:sy n="100" d="100"/>
      </p:scale>
      <p:origin x="0" y="0"/>
    </p:cViewPr>
  </p:notesTextViewPr>
  <p:gridSpacing cx="234086400" cy="2340864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6EF7F88-A13F-4E7A-8C1B-16A3ACC73D5F}" type="datetimeFigureOut">
              <a:rPr lang="en-US"/>
              <a:pPr>
                <a:defRPr/>
              </a:pPr>
              <a:t>3/20/2012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B8A447A-433D-43D6-99DE-DBE6FF46378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7B86451-D43E-4D5E-92E8-37633837CCB7}" type="datetimeFigureOut">
              <a:rPr lang="en-US"/>
              <a:pPr>
                <a:defRPr/>
              </a:pPr>
              <a:t>3/20/2012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9D7CDE6-4442-4356-A446-66CE62E4D00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A543121-CE2A-431E-AD20-0FCA9B90808A}" type="datetimeFigureOut">
              <a:rPr lang="en-US"/>
              <a:pPr>
                <a:defRPr/>
              </a:pPr>
              <a:t>3/20/2012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1B687A4-655F-4DA9-968E-FB8C8E6D0BF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14606F9-CB29-4246-83BE-864E58E22C8C}" type="datetimeFigureOut">
              <a:rPr lang="en-US"/>
              <a:pPr>
                <a:defRPr/>
              </a:pPr>
              <a:t>3/20/2012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603937B-18EF-494E-A81C-F058CAB1302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2">
                    <a:lumMod val="9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9BB8759-B4F5-46F1-8EDD-FF60616B5561}" type="datetimeFigureOut">
              <a:rPr lang="en-US"/>
              <a:pPr>
                <a:defRPr/>
              </a:pPr>
              <a:t>3/20/2012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5F95EC3-7608-472E-BBE6-DF45CC557CC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F138B7C-D4B2-4558-A956-95A9FDE045F0}" type="datetimeFigureOut">
              <a:rPr lang="en-US"/>
              <a:pPr>
                <a:defRPr/>
              </a:pPr>
              <a:t>3/20/2012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94159D5-AF25-49E7-88CF-63D052A84A1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61E337B8-525B-4293-ACFB-7B6D648AC115}" type="datetimeFigureOut">
              <a:rPr lang="en-US"/>
              <a:pPr>
                <a:defRPr/>
              </a:pPr>
              <a:t>3/20/2012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E8B6F89-4F36-4677-B6F9-2D89D622284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FF35934-2D45-4C4C-81DD-28BB672D8A65}" type="datetimeFigureOut">
              <a:rPr lang="en-US"/>
              <a:pPr>
                <a:defRPr/>
              </a:pPr>
              <a:t>3/20/2012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2DE4AC1-6EB1-44F6-8CB5-73D57A9A051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400C846-EBA8-4E64-B377-449DDFC9EC97}" type="datetimeFigureOut">
              <a:rPr lang="en-US"/>
              <a:pPr>
                <a:defRPr/>
              </a:pPr>
              <a:t>3/20/2012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B6C4803-37D5-4C82-9A8C-8F760781EE2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C226178-57D6-471B-BD3E-DF004E03FBA7}" type="datetimeFigureOut">
              <a:rPr lang="en-US"/>
              <a:pPr>
                <a:defRPr/>
              </a:pPr>
              <a:t>3/20/2012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3C25FD8-4BC1-4E84-9218-9D890DA2283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CD30263-5B5D-4DE2-ADE8-8D2F6A5E38F7}" type="datetimeFigureOut">
              <a:rPr lang="en-US"/>
              <a:pPr>
                <a:defRPr/>
              </a:pPr>
              <a:t>3/20/2012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7DD5E8A-4AC8-4A2A-B6E7-67E1F9B72D9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b="0">
                <a:solidFill>
                  <a:schemeClr val="accent6">
                    <a:lumMod val="40000"/>
                    <a:lumOff val="60000"/>
                  </a:schemeClr>
                </a:solidFill>
                <a:latin typeface="+mn-lt"/>
                <a:cs typeface="+mn-cs"/>
              </a:defRPr>
            </a:lvl1pPr>
          </a:lstStyle>
          <a:p>
            <a:pPr>
              <a:defRPr/>
            </a:pPr>
            <a:fld id="{1C17E851-5D3D-4293-A666-FE9341E8740E}" type="datetimeFigureOut">
              <a:rPr lang="en-US"/>
              <a:pPr>
                <a:defRPr/>
              </a:pPr>
              <a:t>3/20/2012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b="0">
                <a:solidFill>
                  <a:schemeClr val="accent6">
                    <a:lumMod val="40000"/>
                    <a:lumOff val="60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b="0">
                <a:solidFill>
                  <a:schemeClr val="accent6">
                    <a:lumMod val="40000"/>
                    <a:lumOff val="60000"/>
                  </a:schemeClr>
                </a:solidFill>
                <a:latin typeface="+mn-lt"/>
                <a:cs typeface="+mn-cs"/>
              </a:defRPr>
            </a:lvl1pPr>
          </a:lstStyle>
          <a:p>
            <a:pPr>
              <a:defRPr/>
            </a:pPr>
            <a:fld id="{53B5F8BA-0DD2-45F5-AF5C-0BF5EBB1AFE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rgbClr val="93CDDD"/>
          </a:solidFill>
          <a:latin typeface="+mj-lt"/>
          <a:ea typeface="+mj-ea"/>
          <a:cs typeface="+mj-cs"/>
        </a:defRPr>
      </a:lvl1pPr>
      <a:lvl2pPr algn="ctr" rtl="0" eaLnBrk="0" fontAlgn="base" hangingPunct="0">
        <a:spcBef>
          <a:spcPct val="0"/>
        </a:spcBef>
        <a:spcAft>
          <a:spcPct val="0"/>
        </a:spcAft>
        <a:defRPr sz="4400">
          <a:solidFill>
            <a:srgbClr val="93CDDD"/>
          </a:solidFill>
          <a:latin typeface="Franklin Gothic Book" pitchFamily="34" charset="0"/>
        </a:defRPr>
      </a:lvl2pPr>
      <a:lvl3pPr algn="ctr" rtl="0" eaLnBrk="0" fontAlgn="base" hangingPunct="0">
        <a:spcBef>
          <a:spcPct val="0"/>
        </a:spcBef>
        <a:spcAft>
          <a:spcPct val="0"/>
        </a:spcAft>
        <a:defRPr sz="4400">
          <a:solidFill>
            <a:srgbClr val="93CDDD"/>
          </a:solidFill>
          <a:latin typeface="Franklin Gothic Book" pitchFamily="34" charset="0"/>
        </a:defRPr>
      </a:lvl3pPr>
      <a:lvl4pPr algn="ctr" rtl="0" eaLnBrk="0" fontAlgn="base" hangingPunct="0">
        <a:spcBef>
          <a:spcPct val="0"/>
        </a:spcBef>
        <a:spcAft>
          <a:spcPct val="0"/>
        </a:spcAft>
        <a:defRPr sz="4400">
          <a:solidFill>
            <a:srgbClr val="93CDDD"/>
          </a:solidFill>
          <a:latin typeface="Franklin Gothic Book" pitchFamily="34" charset="0"/>
        </a:defRPr>
      </a:lvl4pPr>
      <a:lvl5pPr algn="ctr" rtl="0" eaLnBrk="0" fontAlgn="base" hangingPunct="0">
        <a:spcBef>
          <a:spcPct val="0"/>
        </a:spcBef>
        <a:spcAft>
          <a:spcPct val="0"/>
        </a:spcAft>
        <a:defRPr sz="4400">
          <a:solidFill>
            <a:srgbClr val="93CDDD"/>
          </a:solidFill>
          <a:latin typeface="Franklin Gothic Book" pitchFamily="34" charset="0"/>
        </a:defRPr>
      </a:lvl5pPr>
      <a:lvl6pPr marL="457200" algn="ctr" rtl="0" fontAlgn="base">
        <a:spcBef>
          <a:spcPct val="0"/>
        </a:spcBef>
        <a:spcAft>
          <a:spcPct val="0"/>
        </a:spcAft>
        <a:defRPr sz="4400">
          <a:solidFill>
            <a:srgbClr val="93CDDD"/>
          </a:solidFill>
          <a:latin typeface="Franklin Gothic Book" pitchFamily="34" charset="0"/>
        </a:defRPr>
      </a:lvl6pPr>
      <a:lvl7pPr marL="914400" algn="ctr" rtl="0" fontAlgn="base">
        <a:spcBef>
          <a:spcPct val="0"/>
        </a:spcBef>
        <a:spcAft>
          <a:spcPct val="0"/>
        </a:spcAft>
        <a:defRPr sz="4400">
          <a:solidFill>
            <a:srgbClr val="93CDDD"/>
          </a:solidFill>
          <a:latin typeface="Franklin Gothic Book" pitchFamily="34" charset="0"/>
        </a:defRPr>
      </a:lvl7pPr>
      <a:lvl8pPr marL="1371600" algn="ctr" rtl="0" fontAlgn="base">
        <a:spcBef>
          <a:spcPct val="0"/>
        </a:spcBef>
        <a:spcAft>
          <a:spcPct val="0"/>
        </a:spcAft>
        <a:defRPr sz="4400">
          <a:solidFill>
            <a:srgbClr val="93CDDD"/>
          </a:solidFill>
          <a:latin typeface="Franklin Gothic Book" pitchFamily="34" charset="0"/>
        </a:defRPr>
      </a:lvl8pPr>
      <a:lvl9pPr marL="1828800" algn="ctr" rtl="0" fontAlgn="base">
        <a:spcBef>
          <a:spcPct val="0"/>
        </a:spcBef>
        <a:spcAft>
          <a:spcPct val="0"/>
        </a:spcAft>
        <a:defRPr sz="4400">
          <a:solidFill>
            <a:srgbClr val="93CDDD"/>
          </a:solidFill>
          <a:latin typeface="Franklin Gothic Book"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DCE6F2"/>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rgbClr val="DCE6F2"/>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rgbClr val="DCE6F2"/>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rgbClr val="DCE6F2"/>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rgbClr val="DCE6F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7.xml"/><Relationship Id="rId1" Type="http://schemas.openxmlformats.org/officeDocument/2006/relationships/video" Target="file:///C:\Users\jbair\Documents\Chem\Unit%2016\C-C-R.wmv"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2"/>
          <p:cNvSpPr txBox="1">
            <a:spLocks noChangeArrowheads="1"/>
          </p:cNvSpPr>
          <p:nvPr/>
        </p:nvSpPr>
        <p:spPr bwMode="auto">
          <a:xfrm>
            <a:off x="0" y="2743200"/>
            <a:ext cx="9144000" cy="1006475"/>
          </a:xfrm>
          <a:prstGeom prst="rect">
            <a:avLst/>
          </a:prstGeom>
          <a:noFill/>
          <a:ln w="9525">
            <a:noFill/>
            <a:miter lim="800000"/>
            <a:headEnd/>
            <a:tailEnd/>
          </a:ln>
        </p:spPr>
        <p:txBody>
          <a:bodyPr>
            <a:spAutoFit/>
          </a:bodyPr>
          <a:lstStyle/>
          <a:p>
            <a:pPr algn="ctr">
              <a:spcBef>
                <a:spcPct val="50000"/>
              </a:spcBef>
            </a:pPr>
            <a:r>
              <a:rPr lang="en-US" sz="6000" b="0"/>
              <a:t>Thermodynamics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ext Box 2"/>
          <p:cNvSpPr txBox="1">
            <a:spLocks noChangeArrowheads="1"/>
          </p:cNvSpPr>
          <p:nvPr/>
        </p:nvSpPr>
        <p:spPr bwMode="auto">
          <a:xfrm>
            <a:off x="0" y="0"/>
            <a:ext cx="9144000" cy="6340197"/>
          </a:xfrm>
          <a:prstGeom prst="rect">
            <a:avLst/>
          </a:prstGeom>
          <a:noFill/>
          <a:ln w="9525">
            <a:noFill/>
            <a:miter lim="800000"/>
            <a:headEnd/>
            <a:tailEnd/>
          </a:ln>
        </p:spPr>
        <p:txBody>
          <a:bodyPr>
            <a:spAutoFit/>
          </a:bodyPr>
          <a:lstStyle/>
          <a:p>
            <a:pPr>
              <a:spcBef>
                <a:spcPct val="50000"/>
              </a:spcBef>
            </a:pPr>
            <a:r>
              <a:rPr lang="en-US" dirty="0"/>
              <a:t>In total, to calculate the amount of heat that can be gained or lost by an object the formula is</a:t>
            </a:r>
          </a:p>
          <a:p>
            <a:pPr algn="ctr">
              <a:spcBef>
                <a:spcPct val="50000"/>
              </a:spcBef>
            </a:pPr>
            <a:r>
              <a:rPr lang="en-US" dirty="0"/>
              <a:t>q = m × </a:t>
            </a:r>
            <a:r>
              <a:rPr lang="en-US" dirty="0" smtClean="0"/>
              <a:t>c</a:t>
            </a:r>
            <a:r>
              <a:rPr lang="en-US" baseline="-25000" dirty="0" smtClean="0"/>
              <a:t>p</a:t>
            </a:r>
            <a:r>
              <a:rPr lang="en-US" dirty="0" smtClean="0"/>
              <a:t> </a:t>
            </a:r>
            <a:r>
              <a:rPr lang="en-US" dirty="0"/>
              <a:t>× ∆T</a:t>
            </a:r>
          </a:p>
          <a:p>
            <a:pPr algn="ctr">
              <a:spcBef>
                <a:spcPct val="50000"/>
              </a:spcBef>
            </a:pPr>
            <a:endParaRPr lang="en-US" dirty="0"/>
          </a:p>
          <a:p>
            <a:pPr algn="ctr">
              <a:spcBef>
                <a:spcPct val="50000"/>
              </a:spcBef>
            </a:pPr>
            <a:r>
              <a:rPr lang="en-US" dirty="0"/>
              <a:t>q = heat, measured in J</a:t>
            </a:r>
          </a:p>
          <a:p>
            <a:pPr algn="ctr">
              <a:spcBef>
                <a:spcPct val="50000"/>
              </a:spcBef>
            </a:pPr>
            <a:r>
              <a:rPr lang="en-US" dirty="0"/>
              <a:t>m = mass, measured in g</a:t>
            </a:r>
          </a:p>
          <a:p>
            <a:pPr algn="ctr">
              <a:spcBef>
                <a:spcPct val="50000"/>
              </a:spcBef>
            </a:pPr>
            <a:r>
              <a:rPr lang="en-US" sz="2800" dirty="0"/>
              <a:t>c = specific heat, measured in</a:t>
            </a:r>
          </a:p>
          <a:p>
            <a:pPr algn="ctr">
              <a:spcBef>
                <a:spcPct val="50000"/>
              </a:spcBef>
            </a:pPr>
            <a:endParaRPr lang="en-US" sz="2400" dirty="0"/>
          </a:p>
          <a:p>
            <a:pPr algn="ctr">
              <a:spcBef>
                <a:spcPct val="50000"/>
              </a:spcBef>
            </a:pPr>
            <a:r>
              <a:rPr lang="en-US" sz="2400" dirty="0"/>
              <a:t>∆T = Temperature final – Temperature initial, measure in °</a:t>
            </a:r>
            <a:r>
              <a:rPr lang="en-US" sz="2400" dirty="0" smtClean="0"/>
              <a:t>C</a:t>
            </a:r>
          </a:p>
          <a:p>
            <a:pPr algn="ctr">
              <a:spcBef>
                <a:spcPct val="50000"/>
              </a:spcBef>
            </a:pPr>
            <a:endParaRPr lang="en-US" sz="2400" dirty="0"/>
          </a:p>
        </p:txBody>
      </p:sp>
      <p:graphicFrame>
        <p:nvGraphicFramePr>
          <p:cNvPr id="30736" name="Group 16"/>
          <p:cNvGraphicFramePr>
            <a:graphicFrameLocks noGrp="1"/>
          </p:cNvGraphicFramePr>
          <p:nvPr/>
        </p:nvGraphicFramePr>
        <p:xfrm>
          <a:off x="6858000" y="3886200"/>
          <a:ext cx="990600" cy="1037273"/>
        </p:xfrm>
        <a:graphic>
          <a:graphicData uri="http://schemas.openxmlformats.org/drawingml/2006/table">
            <a:tbl>
              <a:tblPr/>
              <a:tblGrid>
                <a:gridCol w="990600"/>
              </a:tblGrid>
              <a:tr h="368300">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800" b="0" i="0" u="none" strike="noStrike" cap="none" normalizeH="0" baseline="0" smtClean="0">
                          <a:ln>
                            <a:noFill/>
                          </a:ln>
                          <a:solidFill>
                            <a:srgbClr val="FFFFCC"/>
                          </a:solidFill>
                          <a:effectLst/>
                          <a:latin typeface="Times New Roman" pitchFamily="18" charset="0"/>
                        </a:rPr>
                        <a:t>J</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FFFFCC"/>
                      </a:solidFill>
                      <a:prstDash val="solid"/>
                      <a:round/>
                      <a:headEnd type="none" w="med" len="med"/>
                      <a:tailEnd type="none" w="med" len="med"/>
                    </a:lnB>
                    <a:lnTlToBr>
                      <a:noFill/>
                    </a:lnTlToBr>
                    <a:lnBlToTr>
                      <a:noFill/>
                    </a:lnBlToTr>
                    <a:noFill/>
                  </a:tcPr>
                </a:tc>
              </a:tr>
              <a:tr h="519113">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800" b="0" i="0" u="none" strike="noStrike" cap="none" normalizeH="0" baseline="0" smtClean="0">
                          <a:ln>
                            <a:noFill/>
                          </a:ln>
                          <a:solidFill>
                            <a:srgbClr val="FFFFCC"/>
                          </a:solidFill>
                          <a:effectLst/>
                          <a:latin typeface="Times New Roman" pitchFamily="18" charset="0"/>
                        </a:rPr>
                        <a:t>g °C</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FFFFCC"/>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3"/>
          <p:cNvSpPr>
            <a:spLocks noChangeArrowheads="1"/>
          </p:cNvSpPr>
          <p:nvPr/>
        </p:nvSpPr>
        <p:spPr bwMode="auto">
          <a:xfrm>
            <a:off x="0" y="2971800"/>
            <a:ext cx="9144000" cy="2514600"/>
          </a:xfrm>
          <a:prstGeom prst="rect">
            <a:avLst/>
          </a:prstGeom>
          <a:solidFill>
            <a:schemeClr val="bg1"/>
          </a:solidFill>
          <a:ln w="9525">
            <a:solidFill>
              <a:schemeClr val="bg1"/>
            </a:solidFill>
            <a:miter lim="800000"/>
            <a:headEnd/>
            <a:tailEnd/>
          </a:ln>
        </p:spPr>
        <p:txBody>
          <a:bodyPr wrap="none" anchor="ctr"/>
          <a:lstStyle/>
          <a:p>
            <a:pPr>
              <a:spcBef>
                <a:spcPct val="50000"/>
              </a:spcBef>
            </a:pPr>
            <a:endParaRPr lang="en-US"/>
          </a:p>
        </p:txBody>
      </p:sp>
      <p:sp>
        <p:nvSpPr>
          <p:cNvPr id="29698" name="Text Box 2"/>
          <p:cNvSpPr txBox="1">
            <a:spLocks noChangeArrowheads="1"/>
          </p:cNvSpPr>
          <p:nvPr/>
        </p:nvSpPr>
        <p:spPr bwMode="auto">
          <a:xfrm>
            <a:off x="0" y="0"/>
            <a:ext cx="9144000" cy="5755422"/>
          </a:xfrm>
          <a:prstGeom prst="rect">
            <a:avLst/>
          </a:prstGeom>
          <a:noFill/>
          <a:ln w="9525">
            <a:noFill/>
            <a:miter lim="800000"/>
            <a:headEnd/>
            <a:tailEnd/>
          </a:ln>
        </p:spPr>
        <p:txBody>
          <a:bodyPr>
            <a:spAutoFit/>
          </a:bodyPr>
          <a:lstStyle/>
          <a:p>
            <a:pPr>
              <a:spcBef>
                <a:spcPct val="50000"/>
              </a:spcBef>
            </a:pPr>
            <a:r>
              <a:rPr lang="en-US" dirty="0"/>
              <a:t>What is the heat absorbed by 100 g of water to raise it from 25 °C to 75 °C?  The specific heat of water is 4.184 J/</a:t>
            </a:r>
            <a:r>
              <a:rPr lang="en-US" dirty="0" err="1"/>
              <a:t>g°C</a:t>
            </a:r>
            <a:r>
              <a:rPr lang="en-US" dirty="0" smtClean="0"/>
              <a:t>. (this is heating so it will be positive)</a:t>
            </a:r>
            <a:endParaRPr lang="en-US" dirty="0"/>
          </a:p>
          <a:p>
            <a:pPr>
              <a:spcBef>
                <a:spcPct val="50000"/>
              </a:spcBef>
            </a:pPr>
            <a:endParaRPr lang="fr-FR" dirty="0"/>
          </a:p>
          <a:p>
            <a:pPr>
              <a:spcBef>
                <a:spcPct val="50000"/>
              </a:spcBef>
            </a:pPr>
            <a:r>
              <a:rPr lang="fr-FR" dirty="0" smtClean="0">
                <a:solidFill>
                  <a:schemeClr val="tx1"/>
                </a:solidFill>
              </a:rPr>
              <a:t>q </a:t>
            </a:r>
            <a:r>
              <a:rPr lang="fr-FR" dirty="0">
                <a:solidFill>
                  <a:schemeClr val="tx1"/>
                </a:solidFill>
              </a:rPr>
              <a:t>= m × </a:t>
            </a:r>
            <a:r>
              <a:rPr lang="fr-FR" dirty="0" err="1" smtClean="0">
                <a:solidFill>
                  <a:schemeClr val="tx1"/>
                </a:solidFill>
              </a:rPr>
              <a:t>c</a:t>
            </a:r>
            <a:r>
              <a:rPr lang="fr-FR" baseline="-25000" dirty="0" err="1" smtClean="0">
                <a:solidFill>
                  <a:schemeClr val="tx1"/>
                </a:solidFill>
              </a:rPr>
              <a:t>p</a:t>
            </a:r>
            <a:r>
              <a:rPr lang="fr-FR" dirty="0" smtClean="0">
                <a:solidFill>
                  <a:schemeClr val="tx1"/>
                </a:solidFill>
              </a:rPr>
              <a:t> </a:t>
            </a:r>
            <a:r>
              <a:rPr lang="fr-FR" dirty="0">
                <a:solidFill>
                  <a:schemeClr val="tx1"/>
                </a:solidFill>
              </a:rPr>
              <a:t>× ∆T</a:t>
            </a:r>
          </a:p>
          <a:p>
            <a:pPr>
              <a:spcBef>
                <a:spcPct val="50000"/>
              </a:spcBef>
            </a:pPr>
            <a:r>
              <a:rPr lang="fr-FR" dirty="0">
                <a:solidFill>
                  <a:schemeClr val="tx1"/>
                </a:solidFill>
              </a:rPr>
              <a:t>q = </a:t>
            </a:r>
            <a:r>
              <a:rPr lang="fr-FR" dirty="0" smtClean="0">
                <a:solidFill>
                  <a:schemeClr val="tx1"/>
                </a:solidFill>
              </a:rPr>
              <a:t>_</a:t>
            </a:r>
            <a:r>
              <a:rPr lang="fr-FR" u="sng" dirty="0" smtClean="0">
                <a:solidFill>
                  <a:schemeClr val="tx1"/>
                </a:solidFill>
              </a:rPr>
              <a:t>100 g</a:t>
            </a:r>
            <a:r>
              <a:rPr lang="fr-FR" dirty="0" smtClean="0">
                <a:solidFill>
                  <a:schemeClr val="tx1"/>
                </a:solidFill>
              </a:rPr>
              <a:t>__ </a:t>
            </a:r>
            <a:r>
              <a:rPr lang="fr-FR" dirty="0">
                <a:solidFill>
                  <a:schemeClr val="tx1"/>
                </a:solidFill>
              </a:rPr>
              <a:t>x </a:t>
            </a:r>
            <a:r>
              <a:rPr lang="fr-FR" dirty="0" smtClean="0">
                <a:solidFill>
                  <a:schemeClr val="tx1"/>
                </a:solidFill>
              </a:rPr>
              <a:t>_</a:t>
            </a:r>
            <a:r>
              <a:rPr lang="fr-FR" u="sng" dirty="0" smtClean="0">
                <a:solidFill>
                  <a:schemeClr val="tx1"/>
                </a:solidFill>
              </a:rPr>
              <a:t>4.184 J/g</a:t>
            </a:r>
            <a:r>
              <a:rPr lang="en-US" u="sng" dirty="0" smtClean="0">
                <a:solidFill>
                  <a:schemeClr val="tx1"/>
                </a:solidFill>
              </a:rPr>
              <a:t>°C</a:t>
            </a:r>
            <a:r>
              <a:rPr lang="fr-FR" dirty="0" smtClean="0">
                <a:solidFill>
                  <a:schemeClr val="tx1"/>
                </a:solidFill>
              </a:rPr>
              <a:t>_ </a:t>
            </a:r>
            <a:r>
              <a:rPr lang="fr-FR" dirty="0">
                <a:solidFill>
                  <a:schemeClr val="tx1"/>
                </a:solidFill>
              </a:rPr>
              <a:t>x </a:t>
            </a:r>
            <a:r>
              <a:rPr lang="fr-FR" dirty="0" smtClean="0">
                <a:solidFill>
                  <a:schemeClr val="tx1"/>
                </a:solidFill>
              </a:rPr>
              <a:t>(_</a:t>
            </a:r>
            <a:r>
              <a:rPr lang="fr-FR" u="sng" dirty="0" smtClean="0">
                <a:solidFill>
                  <a:schemeClr val="tx1"/>
                </a:solidFill>
              </a:rPr>
              <a:t>75</a:t>
            </a:r>
            <a:r>
              <a:rPr lang="en-US" u="sng" dirty="0" smtClean="0">
                <a:solidFill>
                  <a:schemeClr val="tx1"/>
                </a:solidFill>
              </a:rPr>
              <a:t> °C</a:t>
            </a:r>
            <a:r>
              <a:rPr lang="fr-FR" dirty="0" smtClean="0">
                <a:solidFill>
                  <a:schemeClr val="tx1"/>
                </a:solidFill>
              </a:rPr>
              <a:t>_ </a:t>
            </a:r>
            <a:r>
              <a:rPr lang="fr-FR" dirty="0">
                <a:solidFill>
                  <a:schemeClr val="tx1"/>
                </a:solidFill>
              </a:rPr>
              <a:t>- </a:t>
            </a:r>
            <a:r>
              <a:rPr lang="fr-FR" dirty="0" smtClean="0">
                <a:solidFill>
                  <a:schemeClr val="tx1"/>
                </a:solidFill>
              </a:rPr>
              <a:t>_</a:t>
            </a:r>
            <a:r>
              <a:rPr lang="fr-FR" u="sng" dirty="0" smtClean="0">
                <a:solidFill>
                  <a:schemeClr val="tx1"/>
                </a:solidFill>
              </a:rPr>
              <a:t>25</a:t>
            </a:r>
            <a:r>
              <a:rPr lang="en-US" u="sng" dirty="0" smtClean="0">
                <a:solidFill>
                  <a:schemeClr val="tx1"/>
                </a:solidFill>
              </a:rPr>
              <a:t> °C </a:t>
            </a:r>
            <a:r>
              <a:rPr lang="fr-FR" dirty="0" smtClean="0">
                <a:solidFill>
                  <a:schemeClr val="tx1"/>
                </a:solidFill>
              </a:rPr>
              <a:t>_)</a:t>
            </a:r>
            <a:endParaRPr lang="fr-FR" dirty="0">
              <a:solidFill>
                <a:schemeClr val="tx1"/>
              </a:solidFill>
            </a:endParaRPr>
          </a:p>
          <a:p>
            <a:pPr>
              <a:spcBef>
                <a:spcPct val="50000"/>
              </a:spcBef>
            </a:pPr>
            <a:r>
              <a:rPr lang="fr-FR" dirty="0">
                <a:solidFill>
                  <a:schemeClr val="tx1"/>
                </a:solidFill>
              </a:rPr>
              <a:t>q = </a:t>
            </a:r>
            <a:r>
              <a:rPr lang="fr-FR" dirty="0" smtClean="0">
                <a:solidFill>
                  <a:schemeClr val="tx1"/>
                </a:solidFill>
              </a:rPr>
              <a:t>_</a:t>
            </a:r>
            <a:r>
              <a:rPr lang="fr-FR" u="sng" dirty="0" smtClean="0">
                <a:solidFill>
                  <a:schemeClr val="tx1"/>
                </a:solidFill>
              </a:rPr>
              <a:t>20920 J</a:t>
            </a:r>
            <a:r>
              <a:rPr lang="fr-FR" dirty="0" smtClean="0">
                <a:solidFill>
                  <a:schemeClr val="tx1"/>
                </a:solidFill>
              </a:rPr>
              <a:t>_</a:t>
            </a:r>
            <a:endParaRPr lang="fr-FR" dirty="0">
              <a:solidFill>
                <a:schemeClr val="tx1"/>
              </a:solidFill>
            </a:endParaRPr>
          </a:p>
          <a:p>
            <a:pPr>
              <a:spcBef>
                <a:spcPct val="50000"/>
              </a:spcBef>
            </a:pPr>
            <a:endParaRPr lang="en-US"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ChangeArrowheads="1"/>
          </p:cNvSpPr>
          <p:nvPr/>
        </p:nvSpPr>
        <p:spPr bwMode="auto">
          <a:xfrm>
            <a:off x="0" y="2971800"/>
            <a:ext cx="9144000" cy="2514600"/>
          </a:xfrm>
          <a:prstGeom prst="rect">
            <a:avLst/>
          </a:prstGeom>
          <a:solidFill>
            <a:schemeClr val="bg1"/>
          </a:solidFill>
          <a:ln w="9525">
            <a:solidFill>
              <a:schemeClr val="bg1"/>
            </a:solidFill>
            <a:miter lim="800000"/>
            <a:headEnd/>
            <a:tailEnd/>
          </a:ln>
        </p:spPr>
        <p:txBody>
          <a:bodyPr wrap="none" anchor="ctr"/>
          <a:lstStyle/>
          <a:p>
            <a:pPr>
              <a:spcBef>
                <a:spcPct val="50000"/>
              </a:spcBef>
            </a:pPr>
            <a:endParaRPr lang="en-US"/>
          </a:p>
        </p:txBody>
      </p:sp>
      <p:sp>
        <p:nvSpPr>
          <p:cNvPr id="30722" name="Text Box 2"/>
          <p:cNvSpPr txBox="1">
            <a:spLocks noChangeArrowheads="1"/>
          </p:cNvSpPr>
          <p:nvPr/>
        </p:nvSpPr>
        <p:spPr bwMode="auto">
          <a:xfrm>
            <a:off x="0" y="0"/>
            <a:ext cx="9144000" cy="5945188"/>
          </a:xfrm>
          <a:prstGeom prst="rect">
            <a:avLst/>
          </a:prstGeom>
          <a:noFill/>
          <a:ln w="9525">
            <a:noFill/>
            <a:miter lim="800000"/>
            <a:headEnd/>
            <a:tailEnd/>
          </a:ln>
        </p:spPr>
        <p:txBody>
          <a:bodyPr>
            <a:spAutoFit/>
          </a:bodyPr>
          <a:lstStyle/>
          <a:p>
            <a:pPr>
              <a:spcBef>
                <a:spcPct val="50000"/>
              </a:spcBef>
            </a:pPr>
            <a:r>
              <a:rPr lang="en-US" dirty="0"/>
              <a:t>What is the heat given off by 100 g of iron to cool from 50 °C to 20 °C?  The specific heat of iron is 0.449 J/</a:t>
            </a:r>
            <a:r>
              <a:rPr lang="en-US" dirty="0" err="1"/>
              <a:t>g°C</a:t>
            </a:r>
            <a:r>
              <a:rPr lang="en-US" dirty="0" smtClean="0"/>
              <a:t>.  (this is cooling so it will be negative)</a:t>
            </a:r>
            <a:endParaRPr lang="fr-FR" dirty="0"/>
          </a:p>
          <a:p>
            <a:pPr>
              <a:spcBef>
                <a:spcPct val="50000"/>
              </a:spcBef>
            </a:pPr>
            <a:endParaRPr lang="fr-FR" dirty="0"/>
          </a:p>
          <a:p>
            <a:pPr>
              <a:spcBef>
                <a:spcPct val="50000"/>
              </a:spcBef>
            </a:pPr>
            <a:endParaRPr lang="fr-FR" dirty="0"/>
          </a:p>
          <a:p>
            <a:pPr>
              <a:spcBef>
                <a:spcPct val="50000"/>
              </a:spcBef>
            </a:pPr>
            <a:r>
              <a:rPr lang="fr-FR" dirty="0">
                <a:solidFill>
                  <a:schemeClr val="tx1"/>
                </a:solidFill>
              </a:rPr>
              <a:t>q = m × c × ∆T</a:t>
            </a:r>
          </a:p>
          <a:p>
            <a:pPr>
              <a:spcBef>
                <a:spcPct val="50000"/>
              </a:spcBef>
            </a:pPr>
            <a:r>
              <a:rPr lang="fr-FR" dirty="0">
                <a:solidFill>
                  <a:schemeClr val="tx1"/>
                </a:solidFill>
              </a:rPr>
              <a:t>q = </a:t>
            </a:r>
            <a:r>
              <a:rPr lang="fr-FR" dirty="0" smtClean="0">
                <a:solidFill>
                  <a:schemeClr val="tx1"/>
                </a:solidFill>
              </a:rPr>
              <a:t>_</a:t>
            </a:r>
            <a:r>
              <a:rPr lang="fr-FR" u="sng" dirty="0" smtClean="0">
                <a:solidFill>
                  <a:schemeClr val="tx1"/>
                </a:solidFill>
              </a:rPr>
              <a:t>100 g</a:t>
            </a:r>
            <a:r>
              <a:rPr lang="fr-FR" dirty="0" smtClean="0">
                <a:solidFill>
                  <a:schemeClr val="tx1"/>
                </a:solidFill>
              </a:rPr>
              <a:t>__ x _</a:t>
            </a:r>
            <a:r>
              <a:rPr lang="fr-FR" u="sng" dirty="0" smtClean="0">
                <a:solidFill>
                  <a:schemeClr val="tx1"/>
                </a:solidFill>
              </a:rPr>
              <a:t>.449 J/g</a:t>
            </a:r>
            <a:r>
              <a:rPr lang="en-US" u="sng" dirty="0" smtClean="0">
                <a:solidFill>
                  <a:schemeClr val="tx1"/>
                </a:solidFill>
              </a:rPr>
              <a:t>°C</a:t>
            </a:r>
            <a:r>
              <a:rPr lang="fr-FR" dirty="0" smtClean="0">
                <a:solidFill>
                  <a:schemeClr val="tx1"/>
                </a:solidFill>
              </a:rPr>
              <a:t>_ x (_</a:t>
            </a:r>
            <a:r>
              <a:rPr lang="fr-FR" u="sng" dirty="0" smtClean="0">
                <a:solidFill>
                  <a:schemeClr val="tx1"/>
                </a:solidFill>
              </a:rPr>
              <a:t>20</a:t>
            </a:r>
            <a:r>
              <a:rPr lang="en-US" u="sng" dirty="0" smtClean="0">
                <a:solidFill>
                  <a:schemeClr val="tx1"/>
                </a:solidFill>
              </a:rPr>
              <a:t> °C</a:t>
            </a:r>
            <a:r>
              <a:rPr lang="fr-FR" dirty="0" smtClean="0">
                <a:solidFill>
                  <a:schemeClr val="tx1"/>
                </a:solidFill>
              </a:rPr>
              <a:t>_ - _</a:t>
            </a:r>
            <a:r>
              <a:rPr lang="fr-FR" u="sng" dirty="0" smtClean="0">
                <a:solidFill>
                  <a:schemeClr val="tx1"/>
                </a:solidFill>
              </a:rPr>
              <a:t>50</a:t>
            </a:r>
            <a:r>
              <a:rPr lang="en-US" u="sng" dirty="0" smtClean="0">
                <a:solidFill>
                  <a:schemeClr val="tx1"/>
                </a:solidFill>
              </a:rPr>
              <a:t> °C </a:t>
            </a:r>
            <a:r>
              <a:rPr lang="fr-FR" dirty="0" smtClean="0">
                <a:solidFill>
                  <a:schemeClr val="tx1"/>
                </a:solidFill>
              </a:rPr>
              <a:t>_)</a:t>
            </a:r>
          </a:p>
          <a:p>
            <a:pPr>
              <a:spcBef>
                <a:spcPct val="50000"/>
              </a:spcBef>
            </a:pPr>
            <a:r>
              <a:rPr lang="fr-FR" dirty="0" smtClean="0">
                <a:solidFill>
                  <a:schemeClr val="tx1"/>
                </a:solidFill>
              </a:rPr>
              <a:t>q = _</a:t>
            </a:r>
            <a:r>
              <a:rPr lang="fr-FR" u="sng" dirty="0" smtClean="0">
                <a:solidFill>
                  <a:schemeClr val="tx1"/>
                </a:solidFill>
              </a:rPr>
              <a:t>-1347 J</a:t>
            </a:r>
            <a:r>
              <a:rPr lang="fr-FR" dirty="0" smtClean="0">
                <a:solidFill>
                  <a:schemeClr val="tx1"/>
                </a:solidFill>
              </a:rPr>
              <a:t>_</a:t>
            </a:r>
          </a:p>
          <a:p>
            <a:pPr>
              <a:spcBef>
                <a:spcPct val="50000"/>
              </a:spcBef>
            </a:pPr>
            <a:endParaRPr lang="en-US" dirty="0">
              <a:solidFill>
                <a:schemeClr val="tx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 Box 2"/>
          <p:cNvSpPr txBox="1">
            <a:spLocks noChangeArrowheads="1"/>
          </p:cNvSpPr>
          <p:nvPr/>
        </p:nvSpPr>
        <p:spPr bwMode="auto">
          <a:xfrm>
            <a:off x="0" y="0"/>
            <a:ext cx="9144000" cy="4479925"/>
          </a:xfrm>
          <a:prstGeom prst="rect">
            <a:avLst/>
          </a:prstGeom>
          <a:noFill/>
          <a:ln w="9525">
            <a:noFill/>
            <a:miter lim="800000"/>
            <a:headEnd/>
            <a:tailEnd/>
          </a:ln>
        </p:spPr>
        <p:txBody>
          <a:bodyPr>
            <a:spAutoFit/>
          </a:bodyPr>
          <a:lstStyle/>
          <a:p>
            <a:pPr>
              <a:spcBef>
                <a:spcPct val="50000"/>
              </a:spcBef>
            </a:pPr>
            <a:r>
              <a:rPr lang="en-US"/>
              <a:t>Heat Movement</a:t>
            </a:r>
          </a:p>
          <a:p>
            <a:pPr>
              <a:spcBef>
                <a:spcPct val="50000"/>
              </a:spcBef>
            </a:pPr>
            <a:r>
              <a:rPr lang="en-US"/>
              <a:t>The Law of Conservation of Energy reminds us that heat energy cannot just appear out of nowhere and disappear to nowhere, </a:t>
            </a:r>
          </a:p>
          <a:p>
            <a:pPr>
              <a:spcBef>
                <a:spcPct val="50000"/>
              </a:spcBef>
            </a:pPr>
            <a:r>
              <a:rPr lang="en-US"/>
              <a:t>so if an object warms up, then that heat had to be </a:t>
            </a:r>
            <a:r>
              <a:rPr lang="en-US" u="sng"/>
              <a:t>absorbed</a:t>
            </a:r>
            <a:r>
              <a:rPr lang="en-US"/>
              <a:t> from somewhere and if an object cools down, then that heat had to be </a:t>
            </a:r>
            <a:r>
              <a:rPr lang="en-US" u="sng"/>
              <a:t>given off</a:t>
            </a:r>
            <a:r>
              <a:rPr lang="en-US"/>
              <a:t> to something.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
            <a:ext cx="9144000" cy="1077218"/>
          </a:xfrm>
          <a:prstGeom prst="rect">
            <a:avLst/>
          </a:prstGeom>
        </p:spPr>
        <p:txBody>
          <a:bodyPr wrap="square">
            <a:spAutoFit/>
          </a:bodyPr>
          <a:lstStyle/>
          <a:p>
            <a:pPr>
              <a:spcBef>
                <a:spcPct val="50000"/>
              </a:spcBef>
            </a:pPr>
            <a:r>
              <a:rPr lang="en-US" dirty="0" smtClean="0"/>
              <a:t>Heat can </a:t>
            </a:r>
            <a:r>
              <a:rPr lang="en-US" u="sng" dirty="0" smtClean="0"/>
              <a:t>move</a:t>
            </a:r>
            <a:r>
              <a:rPr lang="en-US" dirty="0" smtClean="0"/>
              <a:t> from one object to another by three ways:  convection, conduction, and radiation.</a:t>
            </a:r>
            <a:endParaRPr lang="en-US" dirty="0"/>
          </a:p>
        </p:txBody>
      </p:sp>
      <p:pic>
        <p:nvPicPr>
          <p:cNvPr id="5" name="C-C-R.wmv">
            <a:hlinkClick r:id="" action="ppaction://media"/>
          </p:cNvPr>
          <p:cNvPicPr>
            <a:picLocks noRot="1" noChangeAspect="1"/>
          </p:cNvPicPr>
          <p:nvPr>
            <a:videoFile r:link="rId1"/>
          </p:nvPr>
        </p:nvPicPr>
        <p:blipFill>
          <a:blip r:embed="rId3" cstate="print"/>
          <a:stretch>
            <a:fillRect/>
          </a:stretch>
        </p:blipFill>
        <p:spPr>
          <a:xfrm>
            <a:off x="1524000" y="1143000"/>
            <a:ext cx="6096000" cy="4572000"/>
          </a:xfrm>
          <a:prstGeom prst="rect">
            <a:avLst/>
          </a:prstGeom>
        </p:spPr>
      </p:pic>
    </p:spTree>
  </p:cSld>
  <p:clrMapOvr>
    <a:masterClrMapping/>
  </p:clrMapOvr>
  <p:transition advClick="0" advTm="1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017"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ext Box 2"/>
          <p:cNvSpPr txBox="1">
            <a:spLocks noChangeArrowheads="1"/>
          </p:cNvSpPr>
          <p:nvPr/>
        </p:nvSpPr>
        <p:spPr bwMode="auto">
          <a:xfrm>
            <a:off x="0" y="0"/>
            <a:ext cx="9144000" cy="7725192"/>
          </a:xfrm>
          <a:prstGeom prst="rect">
            <a:avLst/>
          </a:prstGeom>
          <a:noFill/>
          <a:ln w="9525">
            <a:noFill/>
            <a:miter lim="800000"/>
            <a:headEnd/>
            <a:tailEnd/>
          </a:ln>
        </p:spPr>
        <p:txBody>
          <a:bodyPr>
            <a:spAutoFit/>
          </a:bodyPr>
          <a:lstStyle/>
          <a:p>
            <a:pPr>
              <a:spcBef>
                <a:spcPct val="50000"/>
              </a:spcBef>
            </a:pPr>
            <a:r>
              <a:rPr lang="en-US" u="sng" dirty="0" smtClean="0"/>
              <a:t>Conduction</a:t>
            </a:r>
            <a:r>
              <a:rPr lang="en-US" dirty="0" smtClean="0"/>
              <a:t> is the movement of heat between objects that are touching.  Examples: steak on a hot grill</a:t>
            </a:r>
          </a:p>
          <a:p>
            <a:pPr>
              <a:spcBef>
                <a:spcPct val="50000"/>
              </a:spcBef>
            </a:pPr>
            <a:r>
              <a:rPr lang="en-US" u="sng" dirty="0" smtClean="0"/>
              <a:t>Convection</a:t>
            </a:r>
            <a:r>
              <a:rPr lang="en-US" dirty="0" smtClean="0"/>
              <a:t> is the movement of heat by circulating fluids (gas or liquid).  Examples: air-conditioners, ocean </a:t>
            </a:r>
            <a:r>
              <a:rPr lang="en-US" u="sng" dirty="0" smtClean="0"/>
              <a:t>currents</a:t>
            </a:r>
            <a:r>
              <a:rPr lang="en-US" dirty="0" smtClean="0"/>
              <a:t>, and the warm and cold “</a:t>
            </a:r>
            <a:r>
              <a:rPr lang="en-US" u="sng" dirty="0" smtClean="0"/>
              <a:t>fronts</a:t>
            </a:r>
            <a:r>
              <a:rPr lang="en-US" dirty="0" smtClean="0"/>
              <a:t>”.</a:t>
            </a:r>
          </a:p>
          <a:p>
            <a:pPr>
              <a:spcBef>
                <a:spcPct val="50000"/>
              </a:spcBef>
            </a:pPr>
            <a:r>
              <a:rPr lang="en-US" u="sng" dirty="0" smtClean="0"/>
              <a:t>Radiation</a:t>
            </a:r>
            <a:r>
              <a:rPr lang="en-US" dirty="0"/>
              <a:t>, </a:t>
            </a:r>
            <a:r>
              <a:rPr lang="en-US" dirty="0" smtClean="0"/>
              <a:t>is </a:t>
            </a:r>
            <a:r>
              <a:rPr lang="en-US" dirty="0"/>
              <a:t>the movement of heat by electromagnetic </a:t>
            </a:r>
            <a:r>
              <a:rPr lang="en-US" dirty="0" smtClean="0"/>
              <a:t>waves (which can move through space).  Examples: </a:t>
            </a:r>
            <a:r>
              <a:rPr lang="en-US" u="sng" dirty="0" smtClean="0"/>
              <a:t>infrared</a:t>
            </a:r>
            <a:r>
              <a:rPr lang="en-US" dirty="0" smtClean="0"/>
              <a:t> waves, fire, the coil in an electric oven.</a:t>
            </a:r>
          </a:p>
          <a:p>
            <a:pPr>
              <a:spcBef>
                <a:spcPct val="50000"/>
              </a:spcBef>
            </a:pPr>
            <a:endParaRPr lang="en-US" dirty="0" smtClean="0"/>
          </a:p>
          <a:p>
            <a:pPr>
              <a:spcBef>
                <a:spcPct val="50000"/>
              </a:spcBef>
            </a:pPr>
            <a:endParaRPr lang="en-US" dirty="0" smtClean="0"/>
          </a:p>
          <a:p>
            <a:pPr>
              <a:spcBef>
                <a:spcPct val="50000"/>
              </a:spcBef>
            </a:pPr>
            <a:r>
              <a:rPr lang="en-US" dirty="0" smtClean="0"/>
              <a:t>  </a:t>
            </a:r>
            <a:endParaRPr lang="en-US"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ext Box 2"/>
          <p:cNvSpPr txBox="1">
            <a:spLocks noChangeArrowheads="1"/>
          </p:cNvSpPr>
          <p:nvPr/>
        </p:nvSpPr>
        <p:spPr bwMode="auto">
          <a:xfrm>
            <a:off x="0" y="0"/>
            <a:ext cx="9144000" cy="579438"/>
          </a:xfrm>
          <a:prstGeom prst="rect">
            <a:avLst/>
          </a:prstGeom>
          <a:noFill/>
          <a:ln w="9525">
            <a:noFill/>
            <a:miter lim="800000"/>
            <a:headEnd/>
            <a:tailEnd/>
          </a:ln>
        </p:spPr>
        <p:txBody>
          <a:bodyPr>
            <a:spAutoFit/>
          </a:bodyPr>
          <a:lstStyle/>
          <a:p>
            <a:pPr>
              <a:spcBef>
                <a:spcPct val="50000"/>
              </a:spcBef>
            </a:pPr>
            <a:r>
              <a:rPr lang="en-US"/>
              <a:t>Phases and Changes</a:t>
            </a:r>
          </a:p>
        </p:txBody>
      </p:sp>
      <p:pic>
        <p:nvPicPr>
          <p:cNvPr id="1026" name="Picture 2" descr="C:\Users\jbair\Documents\Corel\Corel Exports\Phase Diagram.jpg"/>
          <p:cNvPicPr>
            <a:picLocks noChangeAspect="1" noChangeArrowheads="1"/>
          </p:cNvPicPr>
          <p:nvPr/>
        </p:nvPicPr>
        <p:blipFill>
          <a:blip r:embed="rId2" cstate="print"/>
          <a:srcRect/>
          <a:stretch>
            <a:fillRect/>
          </a:stretch>
        </p:blipFill>
        <p:spPr bwMode="auto">
          <a:xfrm>
            <a:off x="3780948" y="914400"/>
            <a:ext cx="4920139" cy="4343400"/>
          </a:xfrm>
          <a:prstGeom prst="rect">
            <a:avLst/>
          </a:prstGeom>
          <a:noFill/>
        </p:spPr>
      </p:pic>
      <p:sp>
        <p:nvSpPr>
          <p:cNvPr id="4" name="TextBox 3"/>
          <p:cNvSpPr txBox="1"/>
          <p:nvPr/>
        </p:nvSpPr>
        <p:spPr>
          <a:xfrm>
            <a:off x="1" y="1143000"/>
            <a:ext cx="3657600" cy="3539430"/>
          </a:xfrm>
          <a:prstGeom prst="rect">
            <a:avLst/>
          </a:prstGeom>
          <a:noFill/>
        </p:spPr>
        <p:txBody>
          <a:bodyPr wrap="square" rtlCol="0">
            <a:spAutoFit/>
          </a:bodyPr>
          <a:lstStyle/>
          <a:p>
            <a:r>
              <a:rPr lang="en-US" dirty="0" smtClean="0"/>
              <a:t>Memorize the names of the phase changes.  </a:t>
            </a:r>
          </a:p>
          <a:p>
            <a:r>
              <a:rPr lang="en-US" dirty="0" smtClean="0"/>
              <a:t>Notice that q is positive for heating and negative for cooling</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ext Box 2"/>
          <p:cNvSpPr txBox="1">
            <a:spLocks noChangeArrowheads="1"/>
          </p:cNvSpPr>
          <p:nvPr/>
        </p:nvSpPr>
        <p:spPr bwMode="auto">
          <a:xfrm>
            <a:off x="0" y="0"/>
            <a:ext cx="9144000" cy="3046988"/>
          </a:xfrm>
          <a:prstGeom prst="rect">
            <a:avLst/>
          </a:prstGeom>
          <a:noFill/>
          <a:ln w="9525">
            <a:noFill/>
            <a:miter lim="800000"/>
            <a:headEnd/>
            <a:tailEnd/>
          </a:ln>
        </p:spPr>
        <p:txBody>
          <a:bodyPr>
            <a:spAutoFit/>
          </a:bodyPr>
          <a:lstStyle/>
          <a:p>
            <a:pPr>
              <a:spcBef>
                <a:spcPct val="50000"/>
              </a:spcBef>
            </a:pPr>
            <a:r>
              <a:rPr lang="en-US" dirty="0" smtClean="0"/>
              <a:t> A heat curve shows that as heat is added temperature increases.  However at the point of a phase change it takes a certain amount of heat before the temperature will rise again.  </a:t>
            </a:r>
            <a:r>
              <a:rPr lang="en-US" u="sng" dirty="0" smtClean="0"/>
              <a:t>You have to add this heat in if you are warming or subtract if cooling.</a:t>
            </a:r>
            <a:endParaRPr lang="en-US" u="sng" dirty="0"/>
          </a:p>
        </p:txBody>
      </p:sp>
      <p:pic>
        <p:nvPicPr>
          <p:cNvPr id="56322" name="Picture 3" descr="image023"/>
          <p:cNvPicPr>
            <a:picLocks noChangeAspect="1" noChangeArrowheads="1"/>
          </p:cNvPicPr>
          <p:nvPr/>
        </p:nvPicPr>
        <p:blipFill>
          <a:blip r:embed="rId2" cstate="print"/>
          <a:srcRect/>
          <a:stretch>
            <a:fillRect/>
          </a:stretch>
        </p:blipFill>
        <p:spPr bwMode="auto">
          <a:xfrm>
            <a:off x="1828800" y="2922588"/>
            <a:ext cx="5715000" cy="393541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ext Box 2"/>
          <p:cNvSpPr txBox="1">
            <a:spLocks noChangeArrowheads="1"/>
          </p:cNvSpPr>
          <p:nvPr/>
        </p:nvSpPr>
        <p:spPr bwMode="auto">
          <a:xfrm>
            <a:off x="0" y="0"/>
            <a:ext cx="9144000" cy="6740307"/>
          </a:xfrm>
          <a:prstGeom prst="rect">
            <a:avLst/>
          </a:prstGeom>
          <a:noFill/>
          <a:ln w="9525">
            <a:noFill/>
            <a:miter lim="800000"/>
            <a:headEnd/>
            <a:tailEnd/>
          </a:ln>
        </p:spPr>
        <p:txBody>
          <a:bodyPr>
            <a:spAutoFit/>
          </a:bodyPr>
          <a:lstStyle/>
          <a:p>
            <a:pPr>
              <a:spcBef>
                <a:spcPct val="50000"/>
              </a:spcBef>
            </a:pPr>
            <a:r>
              <a:rPr lang="en-US" dirty="0"/>
              <a:t>so new equations are needed for use during a </a:t>
            </a:r>
            <a:r>
              <a:rPr lang="en-US" u="sng" dirty="0"/>
              <a:t>phase</a:t>
            </a:r>
            <a:r>
              <a:rPr lang="en-US" dirty="0"/>
              <a:t> </a:t>
            </a:r>
            <a:r>
              <a:rPr lang="en-US" u="sng" dirty="0"/>
              <a:t>change</a:t>
            </a:r>
            <a:r>
              <a:rPr lang="en-US" dirty="0"/>
              <a:t>:</a:t>
            </a:r>
          </a:p>
          <a:p>
            <a:pPr algn="ctr">
              <a:spcBef>
                <a:spcPct val="50000"/>
              </a:spcBef>
            </a:pPr>
            <a:r>
              <a:rPr lang="en-US" dirty="0" smtClean="0"/>
              <a:t>during </a:t>
            </a:r>
            <a:r>
              <a:rPr lang="en-US" dirty="0"/>
              <a:t>melting/freezing, q = m × </a:t>
            </a:r>
            <a:r>
              <a:rPr lang="en-US" dirty="0" smtClean="0"/>
              <a:t>H</a:t>
            </a:r>
            <a:r>
              <a:rPr lang="en-US" baseline="-25000" dirty="0" smtClean="0"/>
              <a:t>f</a:t>
            </a:r>
          </a:p>
          <a:p>
            <a:pPr algn="ctr">
              <a:spcBef>
                <a:spcPct val="50000"/>
              </a:spcBef>
            </a:pPr>
            <a:r>
              <a:rPr lang="en-US" dirty="0" smtClean="0"/>
              <a:t>during boiling/condensing , q = m × </a:t>
            </a:r>
            <a:r>
              <a:rPr lang="en-US" dirty="0" err="1" smtClean="0"/>
              <a:t>H</a:t>
            </a:r>
            <a:r>
              <a:rPr lang="en-US" baseline="-25000" dirty="0" err="1" smtClean="0"/>
              <a:t>v</a:t>
            </a:r>
            <a:endParaRPr lang="en-US" baseline="-25000" dirty="0" smtClean="0"/>
          </a:p>
          <a:p>
            <a:pPr algn="ctr">
              <a:spcBef>
                <a:spcPct val="50000"/>
              </a:spcBef>
            </a:pPr>
            <a:endParaRPr lang="en-US" baseline="-25000" dirty="0"/>
          </a:p>
          <a:p>
            <a:pPr algn="ctr">
              <a:spcBef>
                <a:spcPct val="50000"/>
              </a:spcBef>
            </a:pPr>
            <a:r>
              <a:rPr lang="en-US" dirty="0"/>
              <a:t>q = heat </a:t>
            </a:r>
            <a:r>
              <a:rPr lang="en-US" dirty="0" smtClean="0"/>
              <a:t>(subtract if cooling), </a:t>
            </a:r>
            <a:r>
              <a:rPr lang="en-US" dirty="0"/>
              <a:t>measured in J</a:t>
            </a:r>
          </a:p>
          <a:p>
            <a:pPr algn="ctr">
              <a:spcBef>
                <a:spcPct val="50000"/>
              </a:spcBef>
            </a:pPr>
            <a:r>
              <a:rPr lang="en-US" dirty="0"/>
              <a:t>m = mass, measured in g</a:t>
            </a:r>
          </a:p>
          <a:p>
            <a:pPr algn="ctr">
              <a:spcBef>
                <a:spcPct val="50000"/>
              </a:spcBef>
            </a:pPr>
            <a:r>
              <a:rPr lang="en-US" dirty="0"/>
              <a:t>H</a:t>
            </a:r>
            <a:r>
              <a:rPr lang="en-US" baseline="-25000" dirty="0"/>
              <a:t>f</a:t>
            </a:r>
            <a:r>
              <a:rPr lang="en-US" dirty="0"/>
              <a:t> = heat of fusion, measured </a:t>
            </a:r>
            <a:r>
              <a:rPr lang="en-US" dirty="0" smtClean="0"/>
              <a:t>in</a:t>
            </a:r>
          </a:p>
          <a:p>
            <a:pPr algn="ctr">
              <a:spcBef>
                <a:spcPct val="50000"/>
              </a:spcBef>
            </a:pPr>
            <a:r>
              <a:rPr lang="en-US" dirty="0" err="1" smtClean="0"/>
              <a:t>H</a:t>
            </a:r>
            <a:r>
              <a:rPr lang="en-US" baseline="-25000" dirty="0" err="1" smtClean="0"/>
              <a:t>v</a:t>
            </a:r>
            <a:r>
              <a:rPr lang="en-US" dirty="0" smtClean="0"/>
              <a:t> = heat of vaporization, measured in </a:t>
            </a:r>
          </a:p>
          <a:p>
            <a:pPr algn="ctr">
              <a:spcBef>
                <a:spcPct val="50000"/>
              </a:spcBef>
            </a:pPr>
            <a:endParaRPr lang="en-US" dirty="0"/>
          </a:p>
        </p:txBody>
      </p:sp>
      <p:graphicFrame>
        <p:nvGraphicFramePr>
          <p:cNvPr id="58383" name="Group 15"/>
          <p:cNvGraphicFramePr>
            <a:graphicFrameLocks noGrp="1"/>
          </p:cNvGraphicFramePr>
          <p:nvPr/>
        </p:nvGraphicFramePr>
        <p:xfrm>
          <a:off x="7543800" y="4572000"/>
          <a:ext cx="457200" cy="1036320"/>
        </p:xfrm>
        <a:graphic>
          <a:graphicData uri="http://schemas.openxmlformats.org/drawingml/2006/table">
            <a:tbl>
              <a:tblPr/>
              <a:tblGrid>
                <a:gridCol w="457200"/>
              </a:tblGrid>
              <a:tr h="444500">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800" b="0" i="0" u="none" strike="noStrike" cap="none" normalizeH="0" baseline="0" dirty="0" smtClean="0">
                          <a:ln>
                            <a:noFill/>
                          </a:ln>
                          <a:solidFill>
                            <a:srgbClr val="FFFFCC"/>
                          </a:solidFill>
                          <a:effectLst/>
                          <a:latin typeface="Perpetua" pitchFamily="18" charset="0"/>
                        </a:rPr>
                        <a:t>J</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FFFFCC"/>
                      </a:solidFill>
                      <a:prstDash val="solid"/>
                      <a:round/>
                      <a:headEnd type="none" w="med" len="med"/>
                      <a:tailEnd type="none" w="med" len="med"/>
                    </a:lnB>
                    <a:lnTlToBr>
                      <a:noFill/>
                    </a:lnTlToBr>
                    <a:lnBlToTr>
                      <a:noFill/>
                    </a:lnBlToTr>
                    <a:noFill/>
                  </a:tcPr>
                </a:tc>
              </a:tr>
              <a:tr h="444500">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800" b="0" i="0" u="none" strike="noStrike" cap="none" normalizeH="0" baseline="0" dirty="0" smtClean="0">
                          <a:ln>
                            <a:noFill/>
                          </a:ln>
                          <a:solidFill>
                            <a:srgbClr val="FFFFCC"/>
                          </a:solidFill>
                          <a:effectLst/>
                          <a:latin typeface="Perpetua" pitchFamily="18" charset="0"/>
                        </a:rPr>
                        <a:t>g</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FFFFCC"/>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6" name="Group 15"/>
          <p:cNvGraphicFramePr>
            <a:graphicFrameLocks noGrp="1"/>
          </p:cNvGraphicFramePr>
          <p:nvPr/>
        </p:nvGraphicFramePr>
        <p:xfrm>
          <a:off x="8229600" y="5257800"/>
          <a:ext cx="533400" cy="1036320"/>
        </p:xfrm>
        <a:graphic>
          <a:graphicData uri="http://schemas.openxmlformats.org/drawingml/2006/table">
            <a:tbl>
              <a:tblPr/>
              <a:tblGrid>
                <a:gridCol w="533400"/>
              </a:tblGrid>
              <a:tr h="444500">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800" b="0" i="0" u="none" strike="noStrike" cap="none" normalizeH="0" baseline="0" dirty="0" smtClean="0">
                          <a:ln>
                            <a:noFill/>
                          </a:ln>
                          <a:solidFill>
                            <a:srgbClr val="FFFFCC"/>
                          </a:solidFill>
                          <a:effectLst/>
                          <a:latin typeface="Perpetua" pitchFamily="18" charset="0"/>
                        </a:rPr>
                        <a:t>J</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FFFFCC"/>
                      </a:solidFill>
                      <a:prstDash val="solid"/>
                      <a:round/>
                      <a:headEnd type="none" w="med" len="med"/>
                      <a:tailEnd type="none" w="med" len="med"/>
                    </a:lnB>
                    <a:lnTlToBr>
                      <a:noFill/>
                    </a:lnTlToBr>
                    <a:lnBlToTr>
                      <a:noFill/>
                    </a:lnBlToTr>
                    <a:noFill/>
                  </a:tcPr>
                </a:tc>
              </a:tr>
              <a:tr h="444500">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800" b="0" i="0" u="none" strike="noStrike" cap="none" normalizeH="0" baseline="0" dirty="0" smtClean="0">
                          <a:ln>
                            <a:noFill/>
                          </a:ln>
                          <a:solidFill>
                            <a:srgbClr val="FFFFCC"/>
                          </a:solidFill>
                          <a:effectLst/>
                          <a:latin typeface="Perpetua" pitchFamily="18" charset="0"/>
                        </a:rPr>
                        <a:t>g</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FFFFCC"/>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ext Box 2"/>
          <p:cNvSpPr txBox="1">
            <a:spLocks noChangeArrowheads="1"/>
          </p:cNvSpPr>
          <p:nvPr/>
        </p:nvSpPr>
        <p:spPr bwMode="auto">
          <a:xfrm>
            <a:off x="0" y="0"/>
            <a:ext cx="9144000" cy="6740307"/>
          </a:xfrm>
          <a:prstGeom prst="rect">
            <a:avLst/>
          </a:prstGeom>
          <a:noFill/>
          <a:ln w="9525">
            <a:noFill/>
            <a:miter lim="800000"/>
            <a:headEnd/>
            <a:tailEnd/>
          </a:ln>
        </p:spPr>
        <p:txBody>
          <a:bodyPr>
            <a:spAutoFit/>
          </a:bodyPr>
          <a:lstStyle/>
          <a:p>
            <a:pPr>
              <a:spcBef>
                <a:spcPct val="50000"/>
              </a:spcBef>
            </a:pPr>
            <a:r>
              <a:rPr lang="en-US" dirty="0" smtClean="0"/>
              <a:t>Calculate </a:t>
            </a:r>
            <a:r>
              <a:rPr lang="en-US" dirty="0"/>
              <a:t>the heat </a:t>
            </a:r>
            <a:r>
              <a:rPr lang="en-US" dirty="0" smtClean="0"/>
              <a:t>needed to </a:t>
            </a:r>
            <a:r>
              <a:rPr lang="en-US" dirty="0" smtClean="0"/>
              <a:t>heat 100 g of </a:t>
            </a:r>
            <a:r>
              <a:rPr lang="en-US" dirty="0" smtClean="0"/>
              <a:t>water from -40 °C  to 140 °C.</a:t>
            </a:r>
          </a:p>
          <a:p>
            <a:pPr>
              <a:spcBef>
                <a:spcPct val="50000"/>
              </a:spcBef>
            </a:pPr>
            <a:r>
              <a:rPr lang="en-US" dirty="0" smtClean="0"/>
              <a:t>Since the specific heat depends on the state of matter, you have to calculate the heat up to the melting point, the melting point, up to the boiling point, the boiling point, and then past the boiling point. </a:t>
            </a:r>
            <a:endParaRPr lang="en-US" dirty="0"/>
          </a:p>
          <a:p>
            <a:pPr algn="ctr">
              <a:spcBef>
                <a:spcPct val="50000"/>
              </a:spcBef>
            </a:pPr>
            <a:r>
              <a:rPr lang="en-US" dirty="0" smtClean="0"/>
              <a:t>H</a:t>
            </a:r>
            <a:r>
              <a:rPr lang="en-US" baseline="-25000" dirty="0" smtClean="0"/>
              <a:t>f </a:t>
            </a:r>
            <a:r>
              <a:rPr lang="en-US" dirty="0" smtClean="0"/>
              <a:t>water </a:t>
            </a:r>
            <a:r>
              <a:rPr lang="en-US" dirty="0"/>
              <a:t>= 334 </a:t>
            </a:r>
            <a:r>
              <a:rPr lang="en-US" dirty="0" smtClean="0"/>
              <a:t>J/g	</a:t>
            </a:r>
            <a:r>
              <a:rPr lang="en-US" dirty="0" err="1" smtClean="0"/>
              <a:t>H</a:t>
            </a:r>
            <a:r>
              <a:rPr lang="en-US" baseline="-25000" dirty="0" err="1" smtClean="0"/>
              <a:t>v</a:t>
            </a:r>
            <a:r>
              <a:rPr lang="en-US" baseline="-25000" dirty="0" smtClean="0"/>
              <a:t> </a:t>
            </a:r>
            <a:r>
              <a:rPr lang="en-US" dirty="0" smtClean="0"/>
              <a:t>water </a:t>
            </a:r>
            <a:r>
              <a:rPr lang="en-US" dirty="0"/>
              <a:t>= 2260 </a:t>
            </a:r>
            <a:r>
              <a:rPr lang="en-US" dirty="0" smtClean="0"/>
              <a:t>J/g</a:t>
            </a:r>
          </a:p>
          <a:p>
            <a:pPr algn="ctr">
              <a:spcBef>
                <a:spcPct val="50000"/>
              </a:spcBef>
            </a:pPr>
            <a:r>
              <a:rPr lang="en-US" dirty="0" smtClean="0"/>
              <a:t>c</a:t>
            </a:r>
            <a:r>
              <a:rPr lang="en-US" baseline="-25000" dirty="0" smtClean="0"/>
              <a:t>p</a:t>
            </a:r>
            <a:r>
              <a:rPr lang="en-US" dirty="0" smtClean="0"/>
              <a:t> </a:t>
            </a:r>
            <a:r>
              <a:rPr lang="en-US" dirty="0"/>
              <a:t>ice = 2.06 J/g °C</a:t>
            </a:r>
          </a:p>
          <a:p>
            <a:pPr algn="ctr">
              <a:spcBef>
                <a:spcPct val="50000"/>
              </a:spcBef>
            </a:pPr>
            <a:r>
              <a:rPr lang="en-US" dirty="0" smtClean="0"/>
              <a:t>c</a:t>
            </a:r>
            <a:r>
              <a:rPr lang="en-US" baseline="-25000" dirty="0" smtClean="0"/>
              <a:t>p</a:t>
            </a:r>
            <a:r>
              <a:rPr lang="en-US" dirty="0" smtClean="0"/>
              <a:t> </a:t>
            </a:r>
            <a:r>
              <a:rPr lang="en-US" dirty="0"/>
              <a:t>water = 4.18 J/g °C</a:t>
            </a:r>
          </a:p>
          <a:p>
            <a:pPr algn="ctr">
              <a:spcBef>
                <a:spcPct val="50000"/>
              </a:spcBef>
            </a:pPr>
            <a:r>
              <a:rPr lang="en-US" dirty="0" smtClean="0"/>
              <a:t>c</a:t>
            </a:r>
            <a:r>
              <a:rPr lang="en-US" baseline="-25000" dirty="0" smtClean="0"/>
              <a:t>p</a:t>
            </a:r>
            <a:r>
              <a:rPr lang="en-US" dirty="0" smtClean="0"/>
              <a:t> </a:t>
            </a:r>
            <a:r>
              <a:rPr lang="en-US" dirty="0"/>
              <a:t>steam = </a:t>
            </a:r>
            <a:r>
              <a:rPr lang="en-US" dirty="0" smtClean="0"/>
              <a:t>1.87 </a:t>
            </a:r>
            <a:r>
              <a:rPr lang="en-US" dirty="0"/>
              <a:t>J/g °C</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 Box 2"/>
          <p:cNvSpPr txBox="1">
            <a:spLocks noChangeArrowheads="1"/>
          </p:cNvSpPr>
          <p:nvPr/>
        </p:nvSpPr>
        <p:spPr bwMode="auto">
          <a:xfrm>
            <a:off x="0" y="0"/>
            <a:ext cx="9144000" cy="6740307"/>
          </a:xfrm>
          <a:prstGeom prst="rect">
            <a:avLst/>
          </a:prstGeom>
          <a:noFill/>
          <a:ln w="9525">
            <a:noFill/>
            <a:miter lim="800000"/>
            <a:headEnd/>
            <a:tailEnd/>
          </a:ln>
        </p:spPr>
        <p:txBody>
          <a:bodyPr>
            <a:spAutoFit/>
          </a:bodyPr>
          <a:lstStyle/>
          <a:p>
            <a:pPr>
              <a:spcBef>
                <a:spcPct val="50000"/>
              </a:spcBef>
            </a:pPr>
            <a:r>
              <a:rPr lang="en-US" dirty="0"/>
              <a:t>Energy in general is the ability to cause a </a:t>
            </a:r>
            <a:r>
              <a:rPr lang="en-US" u="sng" dirty="0"/>
              <a:t>change</a:t>
            </a:r>
            <a:r>
              <a:rPr lang="en-US" dirty="0"/>
              <a:t>.  In chemistry, energy can do </a:t>
            </a:r>
            <a:r>
              <a:rPr lang="en-US" u="sng" dirty="0"/>
              <a:t>work</a:t>
            </a:r>
            <a:r>
              <a:rPr lang="en-US" dirty="0"/>
              <a:t> or produce </a:t>
            </a:r>
            <a:r>
              <a:rPr lang="en-US" u="sng" dirty="0"/>
              <a:t>heat</a:t>
            </a:r>
            <a:r>
              <a:rPr lang="en-US" dirty="0"/>
              <a:t>.  Energy is typically divided into two types: </a:t>
            </a:r>
            <a:r>
              <a:rPr lang="en-US" u="sng" dirty="0"/>
              <a:t>potential</a:t>
            </a:r>
            <a:r>
              <a:rPr lang="en-US" dirty="0"/>
              <a:t> energy and </a:t>
            </a:r>
            <a:r>
              <a:rPr lang="en-US" u="sng" dirty="0"/>
              <a:t>kinetic</a:t>
            </a:r>
            <a:r>
              <a:rPr lang="en-US" dirty="0"/>
              <a:t> energy.</a:t>
            </a:r>
          </a:p>
          <a:p>
            <a:pPr>
              <a:spcBef>
                <a:spcPct val="50000"/>
              </a:spcBef>
            </a:pPr>
            <a:r>
              <a:rPr lang="en-US" dirty="0" smtClean="0"/>
              <a:t>Potential </a:t>
            </a:r>
            <a:r>
              <a:rPr lang="en-US" dirty="0"/>
              <a:t>energy is stored energy in the form of </a:t>
            </a:r>
            <a:r>
              <a:rPr lang="en-US" u="sng" dirty="0"/>
              <a:t>position</a:t>
            </a:r>
            <a:r>
              <a:rPr lang="en-US" dirty="0"/>
              <a:t> (gravity-related, like a skateboarder at the top of a half-pipe) or </a:t>
            </a:r>
            <a:r>
              <a:rPr lang="en-US" u="sng" dirty="0"/>
              <a:t>chemical</a:t>
            </a:r>
            <a:r>
              <a:rPr lang="en-US" dirty="0"/>
              <a:t> composition (like the chemicals in food or a battery</a:t>
            </a:r>
            <a:r>
              <a:rPr lang="en-US" dirty="0" smtClean="0"/>
              <a:t>).</a:t>
            </a:r>
          </a:p>
          <a:p>
            <a:pPr>
              <a:spcBef>
                <a:spcPct val="50000"/>
              </a:spcBef>
            </a:pPr>
            <a:r>
              <a:rPr lang="en-US" dirty="0" smtClean="0"/>
              <a:t>Kinetic energy is energy of </a:t>
            </a:r>
            <a:r>
              <a:rPr lang="en-US" u="sng" dirty="0" smtClean="0"/>
              <a:t>motion</a:t>
            </a:r>
            <a:r>
              <a:rPr lang="en-US" dirty="0" smtClean="0"/>
              <a:t>, and is the usual use for potential energy (food energy allows you to move).  </a:t>
            </a:r>
          </a:p>
          <a:p>
            <a:pPr>
              <a:spcBef>
                <a:spcPct val="50000"/>
              </a:spcBef>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4343400"/>
            <a:ext cx="9144000" cy="2514600"/>
          </a:xfrm>
          <a:prstGeom prst="rect">
            <a:avLst/>
          </a:prstGeom>
          <a:solidFill>
            <a:schemeClr val="bg1"/>
          </a:solidFill>
          <a:ln w="9525">
            <a:solidFill>
              <a:schemeClr val="bg1"/>
            </a:solidFill>
            <a:miter lim="800000"/>
            <a:headEnd/>
            <a:tailEnd/>
          </a:ln>
        </p:spPr>
        <p:txBody>
          <a:bodyPr wrap="none" anchor="ctr"/>
          <a:lstStyle/>
          <a:p>
            <a:pPr>
              <a:spcBef>
                <a:spcPct val="50000"/>
              </a:spcBef>
            </a:pPr>
            <a:endParaRPr lang="en-US"/>
          </a:p>
        </p:txBody>
      </p:sp>
      <p:sp>
        <p:nvSpPr>
          <p:cNvPr id="61441" name="Rectangle 2"/>
          <p:cNvSpPr>
            <a:spLocks noChangeArrowheads="1"/>
          </p:cNvSpPr>
          <p:nvPr/>
        </p:nvSpPr>
        <p:spPr bwMode="auto">
          <a:xfrm>
            <a:off x="0" y="685800"/>
            <a:ext cx="9144000" cy="2514600"/>
          </a:xfrm>
          <a:prstGeom prst="rect">
            <a:avLst/>
          </a:prstGeom>
          <a:solidFill>
            <a:schemeClr val="bg1"/>
          </a:solidFill>
          <a:ln w="9525">
            <a:solidFill>
              <a:schemeClr val="bg1"/>
            </a:solidFill>
            <a:miter lim="800000"/>
            <a:headEnd/>
            <a:tailEnd/>
          </a:ln>
        </p:spPr>
        <p:txBody>
          <a:bodyPr wrap="none" anchor="ctr"/>
          <a:lstStyle/>
          <a:p>
            <a:pPr>
              <a:spcBef>
                <a:spcPct val="50000"/>
              </a:spcBef>
            </a:pPr>
            <a:endParaRPr lang="en-US"/>
          </a:p>
        </p:txBody>
      </p:sp>
      <p:sp>
        <p:nvSpPr>
          <p:cNvPr id="61442" name="Text Box 2"/>
          <p:cNvSpPr txBox="1">
            <a:spLocks noChangeArrowheads="1"/>
          </p:cNvSpPr>
          <p:nvPr/>
        </p:nvSpPr>
        <p:spPr bwMode="auto">
          <a:xfrm>
            <a:off x="0" y="0"/>
            <a:ext cx="9144000" cy="7232749"/>
          </a:xfrm>
          <a:prstGeom prst="rect">
            <a:avLst/>
          </a:prstGeom>
          <a:noFill/>
          <a:ln w="9525">
            <a:noFill/>
            <a:miter lim="800000"/>
            <a:headEnd/>
            <a:tailEnd/>
          </a:ln>
        </p:spPr>
        <p:txBody>
          <a:bodyPr>
            <a:spAutoFit/>
          </a:bodyPr>
          <a:lstStyle/>
          <a:p>
            <a:pPr>
              <a:spcBef>
                <a:spcPct val="50000"/>
              </a:spcBef>
            </a:pPr>
            <a:r>
              <a:rPr lang="en-US" dirty="0"/>
              <a:t>Step 1:  Ice from -40 °C to 0 °C.</a:t>
            </a:r>
            <a:endParaRPr lang="fr-FR" dirty="0"/>
          </a:p>
          <a:p>
            <a:pPr>
              <a:spcBef>
                <a:spcPct val="50000"/>
              </a:spcBef>
            </a:pPr>
            <a:r>
              <a:rPr lang="fr-FR" dirty="0" smtClean="0">
                <a:solidFill>
                  <a:schemeClr val="tx1"/>
                </a:solidFill>
              </a:rPr>
              <a:t>q </a:t>
            </a:r>
            <a:r>
              <a:rPr lang="fr-FR" dirty="0">
                <a:solidFill>
                  <a:schemeClr val="tx1"/>
                </a:solidFill>
              </a:rPr>
              <a:t>= m × </a:t>
            </a:r>
            <a:r>
              <a:rPr lang="fr-FR" dirty="0" err="1" smtClean="0">
                <a:solidFill>
                  <a:schemeClr val="tx1"/>
                </a:solidFill>
              </a:rPr>
              <a:t>c</a:t>
            </a:r>
            <a:r>
              <a:rPr lang="fr-FR" baseline="-25000" dirty="0" err="1" smtClean="0">
                <a:solidFill>
                  <a:schemeClr val="tx1"/>
                </a:solidFill>
              </a:rPr>
              <a:t>p</a:t>
            </a:r>
            <a:r>
              <a:rPr lang="fr-FR" dirty="0" smtClean="0">
                <a:solidFill>
                  <a:schemeClr val="tx1"/>
                </a:solidFill>
              </a:rPr>
              <a:t> </a:t>
            </a:r>
            <a:r>
              <a:rPr lang="fr-FR" dirty="0">
                <a:solidFill>
                  <a:schemeClr val="tx1"/>
                </a:solidFill>
              </a:rPr>
              <a:t>× ∆T</a:t>
            </a:r>
          </a:p>
          <a:p>
            <a:pPr>
              <a:spcBef>
                <a:spcPct val="50000"/>
              </a:spcBef>
            </a:pPr>
            <a:r>
              <a:rPr lang="fr-FR" dirty="0">
                <a:solidFill>
                  <a:schemeClr val="tx1"/>
                </a:solidFill>
              </a:rPr>
              <a:t>q = </a:t>
            </a:r>
            <a:r>
              <a:rPr lang="fr-FR" u="sng" dirty="0" smtClean="0">
                <a:solidFill>
                  <a:schemeClr val="tx1"/>
                </a:solidFill>
              </a:rPr>
              <a:t>_100g_ </a:t>
            </a:r>
            <a:r>
              <a:rPr lang="fr-FR" dirty="0">
                <a:solidFill>
                  <a:schemeClr val="tx1"/>
                </a:solidFill>
              </a:rPr>
              <a:t>x </a:t>
            </a:r>
            <a:r>
              <a:rPr lang="fr-FR" u="sng" dirty="0" smtClean="0">
                <a:solidFill>
                  <a:schemeClr val="tx1"/>
                </a:solidFill>
              </a:rPr>
              <a:t>_2.06 </a:t>
            </a:r>
            <a:r>
              <a:rPr lang="en-US" u="sng" dirty="0" smtClean="0">
                <a:solidFill>
                  <a:schemeClr val="tx1"/>
                </a:solidFill>
              </a:rPr>
              <a:t>J/g °C </a:t>
            </a:r>
            <a:r>
              <a:rPr lang="fr-FR" dirty="0" smtClean="0">
                <a:solidFill>
                  <a:schemeClr val="tx1"/>
                </a:solidFill>
              </a:rPr>
              <a:t> </a:t>
            </a:r>
            <a:r>
              <a:rPr lang="fr-FR" dirty="0">
                <a:solidFill>
                  <a:schemeClr val="tx1"/>
                </a:solidFill>
              </a:rPr>
              <a:t>x </a:t>
            </a:r>
            <a:r>
              <a:rPr lang="fr-FR" dirty="0" smtClean="0">
                <a:solidFill>
                  <a:schemeClr val="tx1"/>
                </a:solidFill>
              </a:rPr>
              <a:t>(</a:t>
            </a:r>
            <a:r>
              <a:rPr lang="fr-FR" u="sng" dirty="0" smtClean="0">
                <a:solidFill>
                  <a:schemeClr val="tx1"/>
                </a:solidFill>
              </a:rPr>
              <a:t>_0</a:t>
            </a:r>
            <a:r>
              <a:rPr lang="en-US" u="sng" dirty="0" smtClean="0">
                <a:solidFill>
                  <a:schemeClr val="tx1"/>
                </a:solidFill>
              </a:rPr>
              <a:t> °C </a:t>
            </a:r>
            <a:r>
              <a:rPr lang="fr-FR" dirty="0" smtClean="0">
                <a:solidFill>
                  <a:schemeClr val="tx1"/>
                </a:solidFill>
              </a:rPr>
              <a:t>- </a:t>
            </a:r>
            <a:r>
              <a:rPr lang="fr-FR" u="sng" dirty="0" smtClean="0">
                <a:solidFill>
                  <a:schemeClr val="tx1"/>
                </a:solidFill>
              </a:rPr>
              <a:t>_-40</a:t>
            </a:r>
            <a:r>
              <a:rPr lang="en-US" u="sng" dirty="0" smtClean="0">
                <a:solidFill>
                  <a:schemeClr val="tx1"/>
                </a:solidFill>
              </a:rPr>
              <a:t> °C_</a:t>
            </a:r>
            <a:r>
              <a:rPr lang="fr-FR" dirty="0" smtClean="0">
                <a:solidFill>
                  <a:schemeClr val="tx1"/>
                </a:solidFill>
              </a:rPr>
              <a:t>)</a:t>
            </a:r>
            <a:endParaRPr lang="fr-FR" dirty="0">
              <a:solidFill>
                <a:schemeClr val="tx1"/>
              </a:solidFill>
            </a:endParaRPr>
          </a:p>
          <a:p>
            <a:pPr>
              <a:spcBef>
                <a:spcPct val="50000"/>
              </a:spcBef>
            </a:pPr>
            <a:r>
              <a:rPr lang="fr-FR" dirty="0">
                <a:solidFill>
                  <a:schemeClr val="tx1"/>
                </a:solidFill>
              </a:rPr>
              <a:t>q = </a:t>
            </a:r>
            <a:r>
              <a:rPr lang="fr-FR" u="sng" dirty="0" smtClean="0">
                <a:solidFill>
                  <a:schemeClr val="tx1"/>
                </a:solidFill>
              </a:rPr>
              <a:t>_8240 J_  </a:t>
            </a:r>
            <a:endParaRPr lang="fr-FR" u="sng" dirty="0">
              <a:solidFill>
                <a:schemeClr val="tx1"/>
              </a:solidFill>
            </a:endParaRPr>
          </a:p>
          <a:p>
            <a:pPr>
              <a:spcBef>
                <a:spcPct val="50000"/>
              </a:spcBef>
            </a:pPr>
            <a:endParaRPr lang="en-US" dirty="0" smtClean="0">
              <a:solidFill>
                <a:schemeClr val="tx1"/>
              </a:solidFill>
            </a:endParaRPr>
          </a:p>
          <a:p>
            <a:pPr>
              <a:spcBef>
                <a:spcPct val="50000"/>
              </a:spcBef>
            </a:pPr>
            <a:r>
              <a:rPr lang="en-US" dirty="0" smtClean="0"/>
              <a:t>Step 2: Turning ice into liquid water</a:t>
            </a:r>
          </a:p>
          <a:p>
            <a:pPr>
              <a:spcBef>
                <a:spcPct val="50000"/>
              </a:spcBef>
            </a:pPr>
            <a:r>
              <a:rPr lang="en-US" dirty="0" smtClean="0">
                <a:solidFill>
                  <a:schemeClr val="tx1"/>
                </a:solidFill>
              </a:rPr>
              <a:t>q = m × H</a:t>
            </a:r>
            <a:r>
              <a:rPr lang="en-US" baseline="-25000" dirty="0" smtClean="0">
                <a:solidFill>
                  <a:schemeClr val="tx1"/>
                </a:solidFill>
              </a:rPr>
              <a:t>f</a:t>
            </a:r>
            <a:endParaRPr lang="fr-FR" altLang="ja-JP" i="1" baseline="-25000" dirty="0" smtClean="0">
              <a:solidFill>
                <a:schemeClr val="tx1"/>
              </a:solidFill>
              <a:ea typeface="ＭＳ Ｐゴシック"/>
              <a:cs typeface="ＭＳ Ｐゴシック"/>
            </a:endParaRPr>
          </a:p>
          <a:p>
            <a:pPr>
              <a:spcBef>
                <a:spcPct val="50000"/>
              </a:spcBef>
            </a:pPr>
            <a:r>
              <a:rPr lang="fr-FR" altLang="ja-JP" dirty="0" smtClean="0">
                <a:solidFill>
                  <a:schemeClr val="tx1"/>
                </a:solidFill>
                <a:ea typeface="ＭＳ Ｐゴシック"/>
                <a:cs typeface="ＭＳ Ｐゴシック"/>
              </a:rPr>
              <a:t>q</a:t>
            </a:r>
            <a:r>
              <a:rPr lang="fr-FR" altLang="ja-JP" i="1" dirty="0" smtClean="0">
                <a:solidFill>
                  <a:schemeClr val="tx1"/>
                </a:solidFill>
                <a:ea typeface="ＭＳ Ｐゴシック"/>
                <a:cs typeface="ＭＳ Ｐゴシック"/>
              </a:rPr>
              <a:t> = </a:t>
            </a:r>
            <a:r>
              <a:rPr lang="fr-FR" altLang="ja-JP" i="1" u="sng" dirty="0" smtClean="0">
                <a:solidFill>
                  <a:schemeClr val="tx1"/>
                </a:solidFill>
                <a:ea typeface="ＭＳ Ｐゴシック"/>
                <a:cs typeface="ＭＳ Ｐゴシック"/>
              </a:rPr>
              <a:t> </a:t>
            </a:r>
            <a:r>
              <a:rPr lang="fr-FR" altLang="ja-JP" u="sng" dirty="0" smtClean="0">
                <a:solidFill>
                  <a:schemeClr val="tx1"/>
                </a:solidFill>
                <a:ea typeface="ＭＳ Ｐゴシック"/>
                <a:cs typeface="ＭＳ Ｐゴシック"/>
              </a:rPr>
              <a:t>100 g </a:t>
            </a:r>
            <a:r>
              <a:rPr lang="fr-FR" altLang="ja-JP" i="1" dirty="0" smtClean="0">
                <a:solidFill>
                  <a:schemeClr val="tx1"/>
                </a:solidFill>
                <a:ea typeface="ＭＳ Ｐゴシック"/>
                <a:cs typeface="ＭＳ Ｐゴシック"/>
              </a:rPr>
              <a:t> x </a:t>
            </a:r>
            <a:r>
              <a:rPr lang="fr-FR" altLang="ja-JP" i="1" u="sng" dirty="0" smtClean="0">
                <a:solidFill>
                  <a:schemeClr val="tx1"/>
                </a:solidFill>
                <a:ea typeface="ＭＳ Ｐゴシック"/>
                <a:cs typeface="ＭＳ Ｐゴシック"/>
              </a:rPr>
              <a:t> </a:t>
            </a:r>
            <a:r>
              <a:rPr lang="fr-FR" altLang="ja-JP" u="sng" dirty="0" smtClean="0">
                <a:solidFill>
                  <a:schemeClr val="tx1"/>
                </a:solidFill>
                <a:ea typeface="ＭＳ Ｐゴシック"/>
                <a:cs typeface="ＭＳ Ｐゴシック"/>
              </a:rPr>
              <a:t>334 </a:t>
            </a:r>
            <a:r>
              <a:rPr lang="en-US" u="sng" dirty="0" smtClean="0">
                <a:solidFill>
                  <a:schemeClr val="tx1"/>
                </a:solidFill>
              </a:rPr>
              <a:t>J/g</a:t>
            </a:r>
            <a:r>
              <a:rPr lang="en-US" dirty="0" smtClean="0">
                <a:solidFill>
                  <a:schemeClr val="tx1"/>
                </a:solidFill>
              </a:rPr>
              <a:t> </a:t>
            </a:r>
            <a:r>
              <a:rPr lang="en-US" u="sng" dirty="0" smtClean="0">
                <a:solidFill>
                  <a:schemeClr val="tx1"/>
                </a:solidFill>
              </a:rPr>
              <a:t> </a:t>
            </a:r>
            <a:r>
              <a:rPr lang="en-US" dirty="0" smtClean="0">
                <a:solidFill>
                  <a:schemeClr val="tx1"/>
                </a:solidFill>
              </a:rPr>
              <a:t> </a:t>
            </a:r>
            <a:r>
              <a:rPr lang="fr-FR" altLang="ja-JP" i="1" dirty="0" smtClean="0">
                <a:solidFill>
                  <a:schemeClr val="tx1"/>
                </a:solidFill>
                <a:ea typeface="ＭＳ Ｐゴシック"/>
                <a:cs typeface="ＭＳ Ｐゴシック"/>
              </a:rPr>
              <a:t> </a:t>
            </a:r>
          </a:p>
          <a:p>
            <a:pPr>
              <a:spcBef>
                <a:spcPct val="50000"/>
              </a:spcBef>
            </a:pPr>
            <a:r>
              <a:rPr lang="fr-FR" altLang="ja-JP" dirty="0" smtClean="0">
                <a:solidFill>
                  <a:schemeClr val="tx1"/>
                </a:solidFill>
                <a:ea typeface="ＭＳ Ｐゴシック"/>
                <a:cs typeface="ＭＳ Ｐゴシック"/>
              </a:rPr>
              <a:t>q = </a:t>
            </a:r>
            <a:r>
              <a:rPr lang="fr-FR" altLang="ja-JP" u="sng" dirty="0" smtClean="0">
                <a:solidFill>
                  <a:schemeClr val="tx1"/>
                </a:solidFill>
                <a:ea typeface="ＭＳ Ｐゴシック"/>
                <a:cs typeface="ＭＳ Ｐゴシック"/>
              </a:rPr>
              <a:t> 33400 </a:t>
            </a:r>
            <a:r>
              <a:rPr lang="fr-FR" altLang="ja-JP" dirty="0" smtClean="0">
                <a:solidFill>
                  <a:schemeClr val="tx1"/>
                </a:solidFill>
                <a:ea typeface="ＭＳ Ｐゴシック"/>
                <a:cs typeface="ＭＳ Ｐゴシック"/>
              </a:rPr>
              <a:t> </a:t>
            </a:r>
            <a:endParaRPr lang="en-US" dirty="0" smtClean="0"/>
          </a:p>
          <a:p>
            <a:pPr>
              <a:spcBef>
                <a:spcPct val="50000"/>
              </a:spcBef>
            </a:pPr>
            <a:endParaRPr lang="en-US" dirty="0">
              <a:solidFill>
                <a:schemeClr val="tx1"/>
              </a:solidFill>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4343400"/>
            <a:ext cx="9144000" cy="2514600"/>
          </a:xfrm>
          <a:prstGeom prst="rect">
            <a:avLst/>
          </a:prstGeom>
          <a:solidFill>
            <a:schemeClr val="bg1"/>
          </a:solidFill>
          <a:ln w="9525">
            <a:solidFill>
              <a:schemeClr val="bg1"/>
            </a:solidFill>
            <a:miter lim="800000"/>
            <a:headEnd/>
            <a:tailEnd/>
          </a:ln>
        </p:spPr>
        <p:txBody>
          <a:bodyPr wrap="none" anchor="ctr"/>
          <a:lstStyle/>
          <a:p>
            <a:pPr>
              <a:spcBef>
                <a:spcPct val="50000"/>
              </a:spcBef>
            </a:pPr>
            <a:endParaRPr lang="en-US"/>
          </a:p>
        </p:txBody>
      </p:sp>
      <p:sp>
        <p:nvSpPr>
          <p:cNvPr id="62465" name="Rectangle 2"/>
          <p:cNvSpPr>
            <a:spLocks noChangeArrowheads="1"/>
          </p:cNvSpPr>
          <p:nvPr/>
        </p:nvSpPr>
        <p:spPr bwMode="auto">
          <a:xfrm>
            <a:off x="0" y="685800"/>
            <a:ext cx="9144000" cy="2514600"/>
          </a:xfrm>
          <a:prstGeom prst="rect">
            <a:avLst/>
          </a:prstGeom>
          <a:solidFill>
            <a:schemeClr val="bg1"/>
          </a:solidFill>
          <a:ln w="9525">
            <a:solidFill>
              <a:schemeClr val="bg1"/>
            </a:solidFill>
            <a:miter lim="800000"/>
            <a:headEnd/>
            <a:tailEnd/>
          </a:ln>
        </p:spPr>
        <p:txBody>
          <a:bodyPr wrap="none" anchor="ctr"/>
          <a:lstStyle/>
          <a:p>
            <a:pPr>
              <a:spcBef>
                <a:spcPct val="50000"/>
              </a:spcBef>
            </a:pPr>
            <a:endParaRPr lang="en-US"/>
          </a:p>
        </p:txBody>
      </p:sp>
      <p:sp>
        <p:nvSpPr>
          <p:cNvPr id="62466" name="Text Box 2"/>
          <p:cNvSpPr txBox="1">
            <a:spLocks noChangeArrowheads="1"/>
          </p:cNvSpPr>
          <p:nvPr/>
        </p:nvSpPr>
        <p:spPr bwMode="auto">
          <a:xfrm>
            <a:off x="0" y="0"/>
            <a:ext cx="9144000" cy="9448740"/>
          </a:xfrm>
          <a:prstGeom prst="rect">
            <a:avLst/>
          </a:prstGeom>
          <a:noFill/>
          <a:ln w="9525">
            <a:noFill/>
            <a:miter lim="800000"/>
            <a:headEnd/>
            <a:tailEnd/>
          </a:ln>
        </p:spPr>
        <p:txBody>
          <a:bodyPr>
            <a:spAutoFit/>
          </a:bodyPr>
          <a:lstStyle/>
          <a:p>
            <a:pPr>
              <a:spcBef>
                <a:spcPct val="50000"/>
              </a:spcBef>
            </a:pPr>
            <a:r>
              <a:rPr lang="en-US" dirty="0" smtClean="0"/>
              <a:t>Step 3: Water from 0 °C to 100 °C.</a:t>
            </a:r>
          </a:p>
          <a:p>
            <a:pPr>
              <a:spcBef>
                <a:spcPct val="50000"/>
              </a:spcBef>
            </a:pPr>
            <a:r>
              <a:rPr lang="fr-FR" dirty="0" smtClean="0">
                <a:solidFill>
                  <a:schemeClr val="tx1"/>
                </a:solidFill>
              </a:rPr>
              <a:t>q = </a:t>
            </a:r>
            <a:r>
              <a:rPr lang="fr-FR" dirty="0" smtClean="0">
                <a:solidFill>
                  <a:schemeClr val="tx1"/>
                </a:solidFill>
              </a:rPr>
              <a:t>m × </a:t>
            </a:r>
            <a:r>
              <a:rPr lang="fr-FR" dirty="0" err="1" smtClean="0">
                <a:solidFill>
                  <a:schemeClr val="tx1"/>
                </a:solidFill>
              </a:rPr>
              <a:t>c</a:t>
            </a:r>
            <a:r>
              <a:rPr lang="fr-FR" baseline="-25000" dirty="0" err="1" smtClean="0">
                <a:solidFill>
                  <a:schemeClr val="tx1"/>
                </a:solidFill>
              </a:rPr>
              <a:t>p</a:t>
            </a:r>
            <a:r>
              <a:rPr lang="fr-FR" dirty="0" smtClean="0">
                <a:solidFill>
                  <a:schemeClr val="tx1"/>
                </a:solidFill>
              </a:rPr>
              <a:t> </a:t>
            </a:r>
            <a:r>
              <a:rPr lang="fr-FR" dirty="0" smtClean="0">
                <a:solidFill>
                  <a:schemeClr val="tx1"/>
                </a:solidFill>
              </a:rPr>
              <a:t>× ∆T</a:t>
            </a:r>
          </a:p>
          <a:p>
            <a:pPr>
              <a:spcBef>
                <a:spcPct val="50000"/>
              </a:spcBef>
            </a:pPr>
            <a:r>
              <a:rPr lang="fr-FR" dirty="0" smtClean="0">
                <a:solidFill>
                  <a:schemeClr val="tx1"/>
                </a:solidFill>
              </a:rPr>
              <a:t>q = </a:t>
            </a:r>
            <a:r>
              <a:rPr lang="fr-FR" u="sng" dirty="0" smtClean="0">
                <a:solidFill>
                  <a:schemeClr val="tx1"/>
                </a:solidFill>
              </a:rPr>
              <a:t>_100g_ </a:t>
            </a:r>
            <a:r>
              <a:rPr lang="fr-FR" dirty="0" smtClean="0">
                <a:solidFill>
                  <a:schemeClr val="tx1"/>
                </a:solidFill>
              </a:rPr>
              <a:t>x </a:t>
            </a:r>
            <a:r>
              <a:rPr lang="fr-FR" u="sng" dirty="0" smtClean="0">
                <a:solidFill>
                  <a:schemeClr val="tx1"/>
                </a:solidFill>
              </a:rPr>
              <a:t>_4.184 </a:t>
            </a:r>
            <a:r>
              <a:rPr lang="en-US" u="sng" dirty="0" smtClean="0">
                <a:solidFill>
                  <a:schemeClr val="tx1"/>
                </a:solidFill>
              </a:rPr>
              <a:t>J/g °C </a:t>
            </a:r>
            <a:r>
              <a:rPr lang="fr-FR" dirty="0" smtClean="0">
                <a:solidFill>
                  <a:schemeClr val="tx1"/>
                </a:solidFill>
              </a:rPr>
              <a:t> x (</a:t>
            </a:r>
            <a:r>
              <a:rPr lang="fr-FR" u="sng" dirty="0" smtClean="0">
                <a:solidFill>
                  <a:schemeClr val="tx1"/>
                </a:solidFill>
              </a:rPr>
              <a:t>_100</a:t>
            </a:r>
            <a:r>
              <a:rPr lang="en-US" u="sng" dirty="0" smtClean="0">
                <a:solidFill>
                  <a:schemeClr val="tx1"/>
                </a:solidFill>
              </a:rPr>
              <a:t> °C </a:t>
            </a:r>
            <a:r>
              <a:rPr lang="fr-FR" dirty="0" smtClean="0">
                <a:solidFill>
                  <a:schemeClr val="tx1"/>
                </a:solidFill>
              </a:rPr>
              <a:t>- </a:t>
            </a:r>
            <a:r>
              <a:rPr lang="fr-FR" u="sng" dirty="0" smtClean="0">
                <a:solidFill>
                  <a:schemeClr val="tx1"/>
                </a:solidFill>
              </a:rPr>
              <a:t>_</a:t>
            </a:r>
            <a:r>
              <a:rPr lang="en-US" u="sng" dirty="0" smtClean="0">
                <a:solidFill>
                  <a:schemeClr val="tx1"/>
                </a:solidFill>
              </a:rPr>
              <a:t>0 °C_</a:t>
            </a:r>
            <a:r>
              <a:rPr lang="fr-FR" dirty="0" smtClean="0">
                <a:solidFill>
                  <a:schemeClr val="tx1"/>
                </a:solidFill>
              </a:rPr>
              <a:t>)</a:t>
            </a:r>
          </a:p>
          <a:p>
            <a:pPr>
              <a:spcBef>
                <a:spcPct val="50000"/>
              </a:spcBef>
            </a:pPr>
            <a:r>
              <a:rPr lang="fr-FR" dirty="0" smtClean="0">
                <a:solidFill>
                  <a:schemeClr val="tx1"/>
                </a:solidFill>
              </a:rPr>
              <a:t>q = </a:t>
            </a:r>
            <a:r>
              <a:rPr lang="fr-FR" u="sng" dirty="0" smtClean="0">
                <a:solidFill>
                  <a:schemeClr val="tx1"/>
                </a:solidFill>
              </a:rPr>
              <a:t>_41840 J_  </a:t>
            </a:r>
          </a:p>
          <a:p>
            <a:pPr>
              <a:spcBef>
                <a:spcPct val="50000"/>
              </a:spcBef>
            </a:pPr>
            <a:endParaRPr lang="en-US" dirty="0" smtClean="0">
              <a:solidFill>
                <a:schemeClr val="tx1"/>
              </a:solidFill>
            </a:endParaRPr>
          </a:p>
          <a:p>
            <a:pPr>
              <a:spcBef>
                <a:spcPct val="50000"/>
              </a:spcBef>
            </a:pPr>
            <a:r>
              <a:rPr lang="en-US" dirty="0" smtClean="0"/>
              <a:t>Step 4: Turning liquid water into steam.</a:t>
            </a:r>
          </a:p>
          <a:p>
            <a:pPr>
              <a:spcBef>
                <a:spcPct val="50000"/>
              </a:spcBef>
            </a:pPr>
            <a:r>
              <a:rPr lang="en-US" dirty="0" smtClean="0">
                <a:solidFill>
                  <a:schemeClr val="tx1"/>
                </a:solidFill>
              </a:rPr>
              <a:t>q = m × </a:t>
            </a:r>
            <a:r>
              <a:rPr lang="en-US" dirty="0" err="1" smtClean="0">
                <a:solidFill>
                  <a:schemeClr val="tx1"/>
                </a:solidFill>
              </a:rPr>
              <a:t>H</a:t>
            </a:r>
            <a:r>
              <a:rPr lang="en-US" baseline="-25000" dirty="0" err="1" smtClean="0">
                <a:solidFill>
                  <a:schemeClr val="tx1"/>
                </a:solidFill>
              </a:rPr>
              <a:t>v</a:t>
            </a:r>
            <a:endParaRPr lang="fr-FR" altLang="ja-JP" i="1" baseline="-25000" dirty="0" smtClean="0">
              <a:solidFill>
                <a:schemeClr val="tx1"/>
              </a:solidFill>
              <a:ea typeface="ＭＳ Ｐゴシック"/>
              <a:cs typeface="ＭＳ Ｐゴシック"/>
            </a:endParaRPr>
          </a:p>
          <a:p>
            <a:pPr>
              <a:spcBef>
                <a:spcPct val="50000"/>
              </a:spcBef>
            </a:pPr>
            <a:r>
              <a:rPr lang="fr-FR" altLang="ja-JP" dirty="0" smtClean="0">
                <a:solidFill>
                  <a:schemeClr val="tx1"/>
                </a:solidFill>
                <a:ea typeface="ＭＳ Ｐゴシック"/>
                <a:cs typeface="ＭＳ Ｐゴシック"/>
              </a:rPr>
              <a:t>q</a:t>
            </a:r>
            <a:r>
              <a:rPr lang="fr-FR" altLang="ja-JP" i="1" dirty="0" smtClean="0">
                <a:solidFill>
                  <a:schemeClr val="tx1"/>
                </a:solidFill>
                <a:ea typeface="ＭＳ Ｐゴシック"/>
                <a:cs typeface="ＭＳ Ｐゴシック"/>
              </a:rPr>
              <a:t> = </a:t>
            </a:r>
            <a:r>
              <a:rPr lang="fr-FR" altLang="ja-JP" i="1" u="sng" dirty="0" smtClean="0">
                <a:solidFill>
                  <a:schemeClr val="tx1"/>
                </a:solidFill>
                <a:ea typeface="ＭＳ Ｐゴシック"/>
                <a:cs typeface="ＭＳ Ｐゴシック"/>
              </a:rPr>
              <a:t> </a:t>
            </a:r>
            <a:r>
              <a:rPr lang="fr-FR" altLang="ja-JP" u="sng" dirty="0" smtClean="0">
                <a:solidFill>
                  <a:schemeClr val="tx1"/>
                </a:solidFill>
                <a:ea typeface="ＭＳ Ｐゴシック"/>
                <a:cs typeface="ＭＳ Ｐゴシック"/>
              </a:rPr>
              <a:t>100 g </a:t>
            </a:r>
            <a:r>
              <a:rPr lang="fr-FR" altLang="ja-JP" i="1" dirty="0" smtClean="0">
                <a:solidFill>
                  <a:schemeClr val="tx1"/>
                </a:solidFill>
                <a:ea typeface="ＭＳ Ｐゴシック"/>
                <a:cs typeface="ＭＳ Ｐゴシック"/>
              </a:rPr>
              <a:t> x </a:t>
            </a:r>
            <a:r>
              <a:rPr lang="fr-FR" altLang="ja-JP" i="1" u="sng" dirty="0" smtClean="0">
                <a:solidFill>
                  <a:schemeClr val="tx1"/>
                </a:solidFill>
                <a:ea typeface="ＭＳ Ｐゴシック"/>
                <a:cs typeface="ＭＳ Ｐゴシック"/>
              </a:rPr>
              <a:t> </a:t>
            </a:r>
            <a:r>
              <a:rPr lang="fr-FR" altLang="ja-JP" u="sng" dirty="0" smtClean="0">
                <a:solidFill>
                  <a:schemeClr val="tx1"/>
                </a:solidFill>
                <a:ea typeface="ＭＳ Ｐゴシック"/>
                <a:cs typeface="ＭＳ Ｐゴシック"/>
              </a:rPr>
              <a:t>2260 </a:t>
            </a:r>
            <a:r>
              <a:rPr lang="en-US" u="sng" dirty="0" smtClean="0">
                <a:solidFill>
                  <a:schemeClr val="tx1"/>
                </a:solidFill>
              </a:rPr>
              <a:t>J/g</a:t>
            </a:r>
            <a:r>
              <a:rPr lang="en-US" dirty="0" smtClean="0">
                <a:solidFill>
                  <a:schemeClr val="tx1"/>
                </a:solidFill>
              </a:rPr>
              <a:t> </a:t>
            </a:r>
            <a:r>
              <a:rPr lang="en-US" u="sng" dirty="0" smtClean="0">
                <a:solidFill>
                  <a:schemeClr val="tx1"/>
                </a:solidFill>
              </a:rPr>
              <a:t> </a:t>
            </a:r>
            <a:r>
              <a:rPr lang="en-US" dirty="0" smtClean="0">
                <a:solidFill>
                  <a:schemeClr val="tx1"/>
                </a:solidFill>
              </a:rPr>
              <a:t> </a:t>
            </a:r>
            <a:r>
              <a:rPr lang="fr-FR" altLang="ja-JP" i="1" dirty="0" smtClean="0">
                <a:solidFill>
                  <a:schemeClr val="tx1"/>
                </a:solidFill>
                <a:ea typeface="ＭＳ Ｐゴシック"/>
                <a:cs typeface="ＭＳ Ｐゴシック"/>
              </a:rPr>
              <a:t> </a:t>
            </a:r>
          </a:p>
          <a:p>
            <a:pPr>
              <a:spcBef>
                <a:spcPct val="50000"/>
              </a:spcBef>
            </a:pPr>
            <a:r>
              <a:rPr lang="fr-FR" altLang="ja-JP" dirty="0" smtClean="0">
                <a:solidFill>
                  <a:schemeClr val="tx1"/>
                </a:solidFill>
                <a:ea typeface="ＭＳ Ｐゴシック"/>
                <a:cs typeface="ＭＳ Ｐゴシック"/>
              </a:rPr>
              <a:t>q = </a:t>
            </a:r>
            <a:r>
              <a:rPr lang="fr-FR" altLang="ja-JP" u="sng" dirty="0" smtClean="0">
                <a:solidFill>
                  <a:schemeClr val="tx1"/>
                </a:solidFill>
                <a:ea typeface="ＭＳ Ｐゴシック"/>
                <a:cs typeface="ＭＳ Ｐゴシック"/>
              </a:rPr>
              <a:t> 226000 g</a:t>
            </a:r>
            <a:r>
              <a:rPr lang="fr-FR" altLang="ja-JP" dirty="0" smtClean="0">
                <a:solidFill>
                  <a:schemeClr val="tx1"/>
                </a:solidFill>
                <a:ea typeface="ＭＳ Ｐゴシック"/>
                <a:cs typeface="ＭＳ Ｐゴシック"/>
              </a:rPr>
              <a:t>_</a:t>
            </a:r>
            <a:endParaRPr lang="en-US" dirty="0" smtClean="0"/>
          </a:p>
          <a:p>
            <a:pPr>
              <a:spcBef>
                <a:spcPct val="50000"/>
              </a:spcBef>
            </a:pPr>
            <a:endParaRPr lang="en-US" dirty="0"/>
          </a:p>
          <a:p>
            <a:pPr>
              <a:spcBef>
                <a:spcPct val="50000"/>
              </a:spcBef>
            </a:pPr>
            <a:endParaRPr lang="en-US" dirty="0"/>
          </a:p>
          <a:p>
            <a:pPr>
              <a:spcBef>
                <a:spcPct val="50000"/>
              </a:spcBef>
            </a:pPr>
            <a:endParaRPr lang="en-US" dirty="0"/>
          </a:p>
          <a:p>
            <a:pPr>
              <a:spcBef>
                <a:spcPct val="50000"/>
              </a:spcBef>
            </a:pPr>
            <a:endParaRPr lang="en-US"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4343400"/>
            <a:ext cx="9144000" cy="2514600"/>
          </a:xfrm>
          <a:prstGeom prst="rect">
            <a:avLst/>
          </a:prstGeom>
          <a:solidFill>
            <a:schemeClr val="bg1"/>
          </a:solidFill>
          <a:ln w="9525">
            <a:solidFill>
              <a:schemeClr val="bg1"/>
            </a:solidFill>
            <a:miter lim="800000"/>
            <a:headEnd/>
            <a:tailEnd/>
          </a:ln>
        </p:spPr>
        <p:txBody>
          <a:bodyPr wrap="none" anchor="ctr"/>
          <a:lstStyle/>
          <a:p>
            <a:pPr>
              <a:spcBef>
                <a:spcPct val="50000"/>
              </a:spcBef>
            </a:pPr>
            <a:endParaRPr lang="en-US"/>
          </a:p>
        </p:txBody>
      </p:sp>
      <p:sp>
        <p:nvSpPr>
          <p:cNvPr id="65537" name="Rectangle 2"/>
          <p:cNvSpPr>
            <a:spLocks noChangeArrowheads="1"/>
          </p:cNvSpPr>
          <p:nvPr/>
        </p:nvSpPr>
        <p:spPr bwMode="auto">
          <a:xfrm>
            <a:off x="0" y="1371600"/>
            <a:ext cx="9144000" cy="2514600"/>
          </a:xfrm>
          <a:prstGeom prst="rect">
            <a:avLst/>
          </a:prstGeom>
          <a:solidFill>
            <a:schemeClr val="bg1"/>
          </a:solidFill>
          <a:ln w="9525">
            <a:solidFill>
              <a:schemeClr val="bg1"/>
            </a:solidFill>
            <a:miter lim="800000"/>
            <a:headEnd/>
            <a:tailEnd/>
          </a:ln>
        </p:spPr>
        <p:txBody>
          <a:bodyPr wrap="none" anchor="ctr"/>
          <a:lstStyle/>
          <a:p>
            <a:pPr>
              <a:spcBef>
                <a:spcPct val="50000"/>
              </a:spcBef>
            </a:pPr>
            <a:endParaRPr lang="en-US"/>
          </a:p>
        </p:txBody>
      </p:sp>
      <p:sp>
        <p:nvSpPr>
          <p:cNvPr id="65538" name="Text Box 2"/>
          <p:cNvSpPr txBox="1">
            <a:spLocks noChangeArrowheads="1"/>
          </p:cNvSpPr>
          <p:nvPr/>
        </p:nvSpPr>
        <p:spPr bwMode="auto">
          <a:xfrm>
            <a:off x="0" y="0"/>
            <a:ext cx="9144000" cy="7725192"/>
          </a:xfrm>
          <a:prstGeom prst="rect">
            <a:avLst/>
          </a:prstGeom>
          <a:noFill/>
          <a:ln w="9525">
            <a:noFill/>
            <a:miter lim="800000"/>
            <a:headEnd/>
            <a:tailEnd/>
          </a:ln>
        </p:spPr>
        <p:txBody>
          <a:bodyPr>
            <a:spAutoFit/>
          </a:bodyPr>
          <a:lstStyle/>
          <a:p>
            <a:pPr>
              <a:spcBef>
                <a:spcPct val="50000"/>
              </a:spcBef>
            </a:pPr>
            <a:r>
              <a:rPr lang="en-US" dirty="0"/>
              <a:t>Step 5: </a:t>
            </a:r>
            <a:r>
              <a:rPr lang="en-US" dirty="0" smtClean="0"/>
              <a:t>Steam (Water vapor) </a:t>
            </a:r>
            <a:r>
              <a:rPr lang="en-US" dirty="0"/>
              <a:t>from 100 °C to 140 °C</a:t>
            </a:r>
          </a:p>
          <a:p>
            <a:pPr>
              <a:spcBef>
                <a:spcPct val="50000"/>
              </a:spcBef>
            </a:pPr>
            <a:endParaRPr lang="fr-FR" dirty="0" smtClean="0">
              <a:solidFill>
                <a:schemeClr val="tx1"/>
              </a:solidFill>
            </a:endParaRPr>
          </a:p>
          <a:p>
            <a:pPr>
              <a:spcBef>
                <a:spcPct val="50000"/>
              </a:spcBef>
            </a:pPr>
            <a:r>
              <a:rPr lang="fr-FR" dirty="0" smtClean="0">
                <a:solidFill>
                  <a:schemeClr val="tx1"/>
                </a:solidFill>
              </a:rPr>
              <a:t>q </a:t>
            </a:r>
            <a:r>
              <a:rPr lang="fr-FR" dirty="0">
                <a:solidFill>
                  <a:schemeClr val="tx1"/>
                </a:solidFill>
              </a:rPr>
              <a:t>= m × </a:t>
            </a:r>
            <a:r>
              <a:rPr lang="fr-FR" dirty="0" err="1" smtClean="0">
                <a:solidFill>
                  <a:schemeClr val="tx1"/>
                </a:solidFill>
              </a:rPr>
              <a:t>c</a:t>
            </a:r>
            <a:r>
              <a:rPr lang="fr-FR" baseline="-25000" dirty="0" err="1" smtClean="0">
                <a:solidFill>
                  <a:schemeClr val="tx1"/>
                </a:solidFill>
              </a:rPr>
              <a:t>p</a:t>
            </a:r>
            <a:r>
              <a:rPr lang="fr-FR" dirty="0" smtClean="0">
                <a:solidFill>
                  <a:schemeClr val="tx1"/>
                </a:solidFill>
              </a:rPr>
              <a:t> </a:t>
            </a:r>
            <a:r>
              <a:rPr lang="fr-FR" dirty="0">
                <a:solidFill>
                  <a:schemeClr val="tx1"/>
                </a:solidFill>
              </a:rPr>
              <a:t>× ∆T</a:t>
            </a:r>
          </a:p>
          <a:p>
            <a:pPr>
              <a:spcBef>
                <a:spcPct val="50000"/>
              </a:spcBef>
            </a:pPr>
            <a:r>
              <a:rPr lang="fr-FR" dirty="0" smtClean="0">
                <a:solidFill>
                  <a:schemeClr val="tx1"/>
                </a:solidFill>
              </a:rPr>
              <a:t>q = </a:t>
            </a:r>
            <a:r>
              <a:rPr lang="fr-FR" u="sng" dirty="0" smtClean="0">
                <a:solidFill>
                  <a:schemeClr val="tx1"/>
                </a:solidFill>
              </a:rPr>
              <a:t>_100g_ </a:t>
            </a:r>
            <a:r>
              <a:rPr lang="fr-FR" dirty="0" smtClean="0">
                <a:solidFill>
                  <a:schemeClr val="tx1"/>
                </a:solidFill>
              </a:rPr>
              <a:t>x </a:t>
            </a:r>
            <a:r>
              <a:rPr lang="fr-FR" u="sng" dirty="0" smtClean="0">
                <a:solidFill>
                  <a:schemeClr val="tx1"/>
                </a:solidFill>
              </a:rPr>
              <a:t>_1.87 </a:t>
            </a:r>
            <a:r>
              <a:rPr lang="en-US" u="sng" dirty="0" smtClean="0">
                <a:solidFill>
                  <a:schemeClr val="tx1"/>
                </a:solidFill>
              </a:rPr>
              <a:t>J/g °C </a:t>
            </a:r>
            <a:r>
              <a:rPr lang="fr-FR" dirty="0" smtClean="0">
                <a:solidFill>
                  <a:schemeClr val="tx1"/>
                </a:solidFill>
              </a:rPr>
              <a:t> x (</a:t>
            </a:r>
            <a:r>
              <a:rPr lang="fr-FR" u="sng" dirty="0" smtClean="0">
                <a:solidFill>
                  <a:schemeClr val="tx1"/>
                </a:solidFill>
              </a:rPr>
              <a:t>_140</a:t>
            </a:r>
            <a:r>
              <a:rPr lang="en-US" u="sng" dirty="0" smtClean="0">
                <a:solidFill>
                  <a:schemeClr val="tx1"/>
                </a:solidFill>
              </a:rPr>
              <a:t> °C </a:t>
            </a:r>
            <a:r>
              <a:rPr lang="fr-FR" dirty="0" smtClean="0">
                <a:solidFill>
                  <a:schemeClr val="tx1"/>
                </a:solidFill>
              </a:rPr>
              <a:t>- </a:t>
            </a:r>
            <a:r>
              <a:rPr lang="fr-FR" u="sng" dirty="0" smtClean="0">
                <a:solidFill>
                  <a:schemeClr val="tx1"/>
                </a:solidFill>
              </a:rPr>
              <a:t>_100</a:t>
            </a:r>
            <a:r>
              <a:rPr lang="en-US" u="sng" dirty="0" smtClean="0">
                <a:solidFill>
                  <a:schemeClr val="tx1"/>
                </a:solidFill>
              </a:rPr>
              <a:t> °C_</a:t>
            </a:r>
            <a:r>
              <a:rPr lang="fr-FR" dirty="0" smtClean="0">
                <a:solidFill>
                  <a:schemeClr val="tx1"/>
                </a:solidFill>
              </a:rPr>
              <a:t>)</a:t>
            </a:r>
          </a:p>
          <a:p>
            <a:pPr>
              <a:spcBef>
                <a:spcPct val="50000"/>
              </a:spcBef>
            </a:pPr>
            <a:r>
              <a:rPr lang="fr-FR" dirty="0" smtClean="0">
                <a:solidFill>
                  <a:schemeClr val="tx1"/>
                </a:solidFill>
              </a:rPr>
              <a:t>q = </a:t>
            </a:r>
            <a:r>
              <a:rPr lang="fr-FR" u="sng" dirty="0" smtClean="0">
                <a:solidFill>
                  <a:schemeClr val="tx1"/>
                </a:solidFill>
              </a:rPr>
              <a:t>_7480 </a:t>
            </a:r>
            <a:r>
              <a:rPr lang="fr-FR" u="sng" dirty="0" smtClean="0">
                <a:solidFill>
                  <a:schemeClr val="tx1"/>
                </a:solidFill>
              </a:rPr>
              <a:t>J_  </a:t>
            </a:r>
          </a:p>
          <a:p>
            <a:pPr>
              <a:spcBef>
                <a:spcPct val="50000"/>
              </a:spcBef>
            </a:pPr>
            <a:endParaRPr lang="fr-FR" dirty="0" smtClean="0">
              <a:solidFill>
                <a:schemeClr val="tx1"/>
              </a:solidFill>
            </a:endParaRPr>
          </a:p>
          <a:p>
            <a:pPr>
              <a:spcBef>
                <a:spcPct val="50000"/>
              </a:spcBef>
            </a:pPr>
            <a:r>
              <a:rPr lang="en-US" dirty="0" smtClean="0">
                <a:solidFill>
                  <a:schemeClr val="tx1"/>
                </a:solidFill>
              </a:rPr>
              <a:t>Total heat involved = </a:t>
            </a:r>
            <a:r>
              <a:rPr lang="fr-FR" u="sng" dirty="0" smtClean="0">
                <a:solidFill>
                  <a:schemeClr val="tx1"/>
                </a:solidFill>
              </a:rPr>
              <a:t>_8240 J_ </a:t>
            </a:r>
            <a:r>
              <a:rPr lang="en-US" dirty="0" smtClean="0">
                <a:solidFill>
                  <a:schemeClr val="tx1"/>
                </a:solidFill>
              </a:rPr>
              <a:t> + </a:t>
            </a:r>
            <a:r>
              <a:rPr lang="fr-FR" u="sng" dirty="0" smtClean="0">
                <a:solidFill>
                  <a:schemeClr val="tx1"/>
                </a:solidFill>
              </a:rPr>
              <a:t>_33400 J_ </a:t>
            </a:r>
            <a:r>
              <a:rPr lang="en-US" dirty="0" smtClean="0">
                <a:solidFill>
                  <a:schemeClr val="tx1"/>
                </a:solidFill>
              </a:rPr>
              <a:t>+ </a:t>
            </a:r>
            <a:r>
              <a:rPr lang="fr-FR" u="sng" dirty="0" smtClean="0">
                <a:solidFill>
                  <a:schemeClr val="tx1"/>
                </a:solidFill>
              </a:rPr>
              <a:t>_41840 J_ </a:t>
            </a:r>
            <a:r>
              <a:rPr lang="en-US" dirty="0" smtClean="0">
                <a:solidFill>
                  <a:schemeClr val="tx1"/>
                </a:solidFill>
              </a:rPr>
              <a:t>+ </a:t>
            </a:r>
            <a:r>
              <a:rPr lang="fr-FR" u="sng" dirty="0" smtClean="0">
                <a:solidFill>
                  <a:schemeClr val="tx1"/>
                </a:solidFill>
              </a:rPr>
              <a:t>_226000 J_ </a:t>
            </a:r>
            <a:r>
              <a:rPr lang="en-US" dirty="0" smtClean="0">
                <a:solidFill>
                  <a:schemeClr val="tx1"/>
                </a:solidFill>
              </a:rPr>
              <a:t>+ </a:t>
            </a:r>
            <a:r>
              <a:rPr lang="fr-FR" u="sng" dirty="0" smtClean="0">
                <a:solidFill>
                  <a:schemeClr val="tx1"/>
                </a:solidFill>
              </a:rPr>
              <a:t>_7440 </a:t>
            </a:r>
            <a:r>
              <a:rPr lang="fr-FR" u="sng" dirty="0" smtClean="0">
                <a:solidFill>
                  <a:schemeClr val="tx1"/>
                </a:solidFill>
              </a:rPr>
              <a:t>J_</a:t>
            </a:r>
            <a:endParaRPr lang="en-US" dirty="0" smtClean="0">
              <a:solidFill>
                <a:schemeClr val="tx1"/>
              </a:solidFill>
            </a:endParaRPr>
          </a:p>
          <a:p>
            <a:pPr>
              <a:spcBef>
                <a:spcPct val="50000"/>
              </a:spcBef>
            </a:pPr>
            <a:r>
              <a:rPr lang="en-US" dirty="0" smtClean="0">
                <a:solidFill>
                  <a:schemeClr val="tx1"/>
                </a:solidFill>
              </a:rPr>
              <a:t>Total heat = </a:t>
            </a:r>
            <a:r>
              <a:rPr lang="fr-FR" u="sng" dirty="0" smtClean="0">
                <a:solidFill>
                  <a:schemeClr val="tx1"/>
                </a:solidFill>
              </a:rPr>
              <a:t>_</a:t>
            </a:r>
            <a:r>
              <a:rPr lang="fr-FR" u="sng" dirty="0" smtClean="0">
                <a:solidFill>
                  <a:schemeClr val="tx1"/>
                </a:solidFill>
              </a:rPr>
              <a:t>316960 </a:t>
            </a:r>
            <a:r>
              <a:rPr lang="fr-FR" u="sng" dirty="0" smtClean="0">
                <a:solidFill>
                  <a:schemeClr val="tx1"/>
                </a:solidFill>
              </a:rPr>
              <a:t>J_</a:t>
            </a:r>
            <a:endParaRPr lang="en-US" dirty="0" smtClean="0">
              <a:solidFill>
                <a:schemeClr val="tx1"/>
              </a:solidFill>
            </a:endParaRPr>
          </a:p>
          <a:p>
            <a:pPr>
              <a:spcBef>
                <a:spcPct val="50000"/>
              </a:spcBef>
            </a:pPr>
            <a:endParaRPr lang="fr-FR" dirty="0">
              <a:solidFill>
                <a:schemeClr val="tx1"/>
              </a:solidFill>
            </a:endParaRPr>
          </a:p>
          <a:p>
            <a:pPr>
              <a:spcBef>
                <a:spcPct val="50000"/>
              </a:spcBef>
            </a:pPr>
            <a:endParaRPr lang="en-US" dirty="0">
              <a:solidFill>
                <a:schemeClr val="tx1"/>
              </a:solidFill>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ext Box 2"/>
          <p:cNvSpPr txBox="1">
            <a:spLocks noChangeArrowheads="1"/>
          </p:cNvSpPr>
          <p:nvPr/>
        </p:nvSpPr>
        <p:spPr bwMode="auto">
          <a:xfrm>
            <a:off x="0" y="0"/>
            <a:ext cx="9144000" cy="5262979"/>
          </a:xfrm>
          <a:prstGeom prst="rect">
            <a:avLst/>
          </a:prstGeom>
          <a:noFill/>
          <a:ln w="9525">
            <a:noFill/>
            <a:miter lim="800000"/>
            <a:headEnd/>
            <a:tailEnd/>
          </a:ln>
        </p:spPr>
        <p:txBody>
          <a:bodyPr>
            <a:spAutoFit/>
          </a:bodyPr>
          <a:lstStyle/>
          <a:p>
            <a:pPr>
              <a:spcBef>
                <a:spcPct val="50000"/>
              </a:spcBef>
            </a:pPr>
            <a:r>
              <a:rPr lang="en-US" dirty="0"/>
              <a:t>Heat and Chemical Reactions</a:t>
            </a:r>
          </a:p>
          <a:p>
            <a:pPr>
              <a:spcBef>
                <a:spcPct val="50000"/>
              </a:spcBef>
            </a:pPr>
            <a:r>
              <a:rPr lang="en-US" dirty="0" smtClean="0"/>
              <a:t>Chemical reactions should be written with heat as a reactant or a product.  </a:t>
            </a:r>
          </a:p>
          <a:p>
            <a:pPr>
              <a:spcBef>
                <a:spcPct val="50000"/>
              </a:spcBef>
            </a:pPr>
            <a:r>
              <a:rPr lang="en-US" dirty="0" smtClean="0"/>
              <a:t>If </a:t>
            </a:r>
            <a:r>
              <a:rPr lang="en-US" dirty="0"/>
              <a:t>a chemical reaction feels cold when it is happening, then the reaction is </a:t>
            </a:r>
            <a:r>
              <a:rPr lang="en-US" u="sng" dirty="0"/>
              <a:t>absorbing</a:t>
            </a:r>
            <a:r>
              <a:rPr lang="en-US" dirty="0"/>
              <a:t> </a:t>
            </a:r>
            <a:r>
              <a:rPr lang="en-US" dirty="0" smtClean="0"/>
              <a:t>heat and we call it </a:t>
            </a:r>
            <a:r>
              <a:rPr lang="en-US" u="sng" dirty="0" smtClean="0"/>
              <a:t>endothermic</a:t>
            </a:r>
            <a:r>
              <a:rPr lang="en-US" dirty="0" smtClean="0"/>
              <a:t>. </a:t>
            </a:r>
          </a:p>
          <a:p>
            <a:pPr>
              <a:spcBef>
                <a:spcPct val="50000"/>
              </a:spcBef>
            </a:pPr>
            <a:r>
              <a:rPr lang="en-US" dirty="0" smtClean="0"/>
              <a:t>If </a:t>
            </a:r>
            <a:r>
              <a:rPr lang="en-US" dirty="0"/>
              <a:t>a chemical reaction feels warm when it is happening, then it is </a:t>
            </a:r>
            <a:r>
              <a:rPr lang="en-US" u="sng" dirty="0"/>
              <a:t>giving off</a:t>
            </a:r>
            <a:r>
              <a:rPr lang="en-US" dirty="0"/>
              <a:t> </a:t>
            </a:r>
            <a:r>
              <a:rPr lang="en-US" dirty="0" smtClean="0"/>
              <a:t>heat and we call it </a:t>
            </a:r>
            <a:r>
              <a:rPr lang="en-US" u="sng" dirty="0" smtClean="0"/>
              <a:t>exothermic</a:t>
            </a:r>
            <a:r>
              <a:rPr lang="en-US" dirty="0" smtClean="0"/>
              <a:t>.  </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ext Box 2"/>
          <p:cNvSpPr txBox="1">
            <a:spLocks noChangeArrowheads="1"/>
          </p:cNvSpPr>
          <p:nvPr/>
        </p:nvSpPr>
        <p:spPr bwMode="auto">
          <a:xfrm>
            <a:off x="0" y="0"/>
            <a:ext cx="9144000" cy="2554545"/>
          </a:xfrm>
          <a:prstGeom prst="rect">
            <a:avLst/>
          </a:prstGeom>
          <a:noFill/>
          <a:ln w="9525">
            <a:noFill/>
            <a:miter lim="800000"/>
            <a:headEnd/>
            <a:tailEnd/>
          </a:ln>
        </p:spPr>
        <p:txBody>
          <a:bodyPr>
            <a:spAutoFit/>
          </a:bodyPr>
          <a:lstStyle/>
          <a:p>
            <a:pPr>
              <a:spcBef>
                <a:spcPct val="50000"/>
              </a:spcBef>
            </a:pPr>
            <a:r>
              <a:rPr lang="en-US" dirty="0"/>
              <a:t>In both endothermic and exothermic chemical reactions, the energy does not need to be </a:t>
            </a:r>
            <a:r>
              <a:rPr lang="en-US" u="sng" dirty="0"/>
              <a:t>heat</a:t>
            </a:r>
            <a:r>
              <a:rPr lang="en-US" dirty="0"/>
              <a:t> only.  </a:t>
            </a:r>
            <a:r>
              <a:rPr lang="en-US" dirty="0" smtClean="0"/>
              <a:t>Light and electricity are other examples of energy.  If it uses energy it is endothermic, if it gives it off it is exothermic.</a:t>
            </a:r>
            <a:endParaRPr lang="en-US"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AutoShape 3"/>
          <p:cNvSpPr>
            <a:spLocks noChangeArrowheads="1"/>
          </p:cNvSpPr>
          <p:nvPr/>
        </p:nvSpPr>
        <p:spPr bwMode="auto">
          <a:xfrm>
            <a:off x="228600" y="1371600"/>
            <a:ext cx="8458200" cy="3429000"/>
          </a:xfrm>
          <a:prstGeom prst="irregularSeal1">
            <a:avLst/>
          </a:prstGeom>
          <a:solidFill>
            <a:srgbClr val="000080"/>
          </a:solidFill>
          <a:ln w="38100">
            <a:solidFill>
              <a:srgbClr val="FFFFCC"/>
            </a:solidFill>
            <a:prstDash val="sysDot"/>
            <a:miter lim="800000"/>
            <a:headEnd/>
            <a:tailEnd/>
          </a:ln>
        </p:spPr>
        <p:txBody>
          <a:bodyPr wrap="none" anchor="ctr"/>
          <a:lstStyle/>
          <a:p>
            <a:pPr algn="ctr"/>
            <a:endParaRPr lang="en-US" sz="1800" b="0">
              <a:solidFill>
                <a:schemeClr val="tx1"/>
              </a:solidFill>
              <a:latin typeface="Arial" charset="0"/>
            </a:endParaRPr>
          </a:p>
        </p:txBody>
      </p:sp>
      <p:sp>
        <p:nvSpPr>
          <p:cNvPr id="18434" name="Text Box 2"/>
          <p:cNvSpPr txBox="1">
            <a:spLocks noChangeArrowheads="1"/>
          </p:cNvSpPr>
          <p:nvPr/>
        </p:nvSpPr>
        <p:spPr bwMode="auto">
          <a:xfrm>
            <a:off x="0" y="0"/>
            <a:ext cx="9144000" cy="3505200"/>
          </a:xfrm>
          <a:prstGeom prst="rect">
            <a:avLst/>
          </a:prstGeom>
          <a:noFill/>
          <a:ln w="9525">
            <a:noFill/>
            <a:miter lim="800000"/>
            <a:headEnd/>
            <a:tailEnd/>
          </a:ln>
        </p:spPr>
        <p:txBody>
          <a:bodyPr>
            <a:spAutoFit/>
          </a:bodyPr>
          <a:lstStyle/>
          <a:p>
            <a:pPr>
              <a:spcBef>
                <a:spcPct val="50000"/>
              </a:spcBef>
            </a:pPr>
            <a:r>
              <a:rPr lang="en-US"/>
              <a:t>Energy can be </a:t>
            </a:r>
            <a:r>
              <a:rPr lang="en-US" u="sng"/>
              <a:t>converted</a:t>
            </a:r>
            <a:r>
              <a:rPr lang="en-US"/>
              <a:t> between kinetic energy and potential energy, even several times, but no matter how many times energy is converted the </a:t>
            </a:r>
          </a:p>
          <a:p>
            <a:pPr>
              <a:spcBef>
                <a:spcPct val="50000"/>
              </a:spcBef>
            </a:pPr>
            <a:endParaRPr lang="en-US"/>
          </a:p>
          <a:p>
            <a:pPr algn="ctr">
              <a:spcBef>
                <a:spcPct val="50000"/>
              </a:spcBef>
            </a:pPr>
            <a:r>
              <a:rPr lang="en-US"/>
              <a:t>Law of Conservation of Energy states that no energy can be </a:t>
            </a:r>
            <a:r>
              <a:rPr lang="en-US" u="sng"/>
              <a:t>lost</a:t>
            </a:r>
            <a:r>
              <a:rPr lang="en-US"/>
              <a:t> or </a:t>
            </a:r>
            <a:r>
              <a:rPr lang="en-US" u="sng"/>
              <a:t>created</a:t>
            </a:r>
            <a:r>
              <a:rPr lang="en-US"/>
              <a: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 Box 2"/>
          <p:cNvSpPr txBox="1">
            <a:spLocks noChangeArrowheads="1"/>
          </p:cNvSpPr>
          <p:nvPr/>
        </p:nvSpPr>
        <p:spPr bwMode="auto">
          <a:xfrm>
            <a:off x="0" y="0"/>
            <a:ext cx="9144000" cy="4479925"/>
          </a:xfrm>
          <a:prstGeom prst="rect">
            <a:avLst/>
          </a:prstGeom>
          <a:noFill/>
          <a:ln w="9525">
            <a:noFill/>
            <a:miter lim="800000"/>
            <a:headEnd/>
            <a:tailEnd/>
          </a:ln>
        </p:spPr>
        <p:txBody>
          <a:bodyPr>
            <a:spAutoFit/>
          </a:bodyPr>
          <a:lstStyle/>
          <a:p>
            <a:pPr>
              <a:spcBef>
                <a:spcPct val="50000"/>
              </a:spcBef>
            </a:pPr>
            <a:r>
              <a:rPr lang="en-US"/>
              <a:t>The energy stored in a substance because of the atoms that make it up is </a:t>
            </a:r>
            <a:r>
              <a:rPr lang="en-US" u="sng"/>
              <a:t>chemical</a:t>
            </a:r>
            <a:r>
              <a:rPr lang="en-US"/>
              <a:t> potential energy.  For example, when octane (C</a:t>
            </a:r>
            <a:r>
              <a:rPr lang="en-US" baseline="-25000"/>
              <a:t>8</a:t>
            </a:r>
            <a:r>
              <a:rPr lang="en-US"/>
              <a:t>H</a:t>
            </a:r>
            <a:r>
              <a:rPr lang="en-US" baseline="-25000"/>
              <a:t>18</a:t>
            </a:r>
            <a:r>
              <a:rPr lang="en-US"/>
              <a:t>) is placed into an automobile’s gas tank, it can be burned later to</a:t>
            </a:r>
          </a:p>
          <a:p>
            <a:pPr>
              <a:spcBef>
                <a:spcPct val="50000"/>
              </a:spcBef>
            </a:pPr>
            <a:endParaRPr lang="en-US"/>
          </a:p>
          <a:p>
            <a:pPr>
              <a:spcBef>
                <a:spcPct val="50000"/>
              </a:spcBef>
            </a:pPr>
            <a:r>
              <a:rPr lang="en-US"/>
              <a:t>move the automobile.  Unfortunately a lot of the chemical potential energy in gasoline is “lost” in the engine as heat, so it is not available for motion.</a:t>
            </a:r>
          </a:p>
        </p:txBody>
      </p:sp>
      <p:grpSp>
        <p:nvGrpSpPr>
          <p:cNvPr id="20486" name="Group 6"/>
          <p:cNvGrpSpPr>
            <a:grpSpLocks/>
          </p:cNvGrpSpPr>
          <p:nvPr/>
        </p:nvGrpSpPr>
        <p:grpSpPr bwMode="auto">
          <a:xfrm>
            <a:off x="6629400" y="5029200"/>
            <a:ext cx="2058988" cy="1149350"/>
            <a:chOff x="4176" y="3168"/>
            <a:chExt cx="1297" cy="724"/>
          </a:xfrm>
        </p:grpSpPr>
        <p:pic>
          <p:nvPicPr>
            <p:cNvPr id="19459" name="Picture 3" descr="j0212957"/>
            <p:cNvPicPr>
              <a:picLocks noChangeAspect="1" noChangeArrowheads="1"/>
            </p:cNvPicPr>
            <p:nvPr/>
          </p:nvPicPr>
          <p:blipFill>
            <a:blip r:embed="rId2" cstate="print"/>
            <a:srcRect/>
            <a:stretch>
              <a:fillRect/>
            </a:stretch>
          </p:blipFill>
          <p:spPr bwMode="auto">
            <a:xfrm>
              <a:off x="4320" y="3168"/>
              <a:ext cx="1153" cy="724"/>
            </a:xfrm>
            <a:prstGeom prst="rect">
              <a:avLst/>
            </a:prstGeom>
            <a:noFill/>
            <a:ln w="9525">
              <a:noFill/>
              <a:miter lim="800000"/>
              <a:headEnd/>
              <a:tailEnd/>
            </a:ln>
          </p:spPr>
        </p:pic>
        <p:sp>
          <p:nvSpPr>
            <p:cNvPr id="19460" name="AutoShape 4"/>
            <p:cNvSpPr>
              <a:spLocks noChangeArrowheads="1"/>
            </p:cNvSpPr>
            <p:nvPr/>
          </p:nvSpPr>
          <p:spPr bwMode="auto">
            <a:xfrm>
              <a:off x="4176" y="3312"/>
              <a:ext cx="576" cy="576"/>
            </a:xfrm>
            <a:prstGeom prst="irregularSeal2">
              <a:avLst/>
            </a:prstGeom>
            <a:solidFill>
              <a:srgbClr val="FFFF00"/>
            </a:solidFill>
            <a:ln w="9525">
              <a:solidFill>
                <a:schemeClr val="tx1"/>
              </a:solidFill>
              <a:miter lim="800000"/>
              <a:headEnd/>
              <a:tailEnd/>
            </a:ln>
          </p:spPr>
          <p:txBody>
            <a:bodyPr wrap="none" anchor="ctr"/>
            <a:lstStyle/>
            <a:p>
              <a:pPr algn="ctr"/>
              <a:r>
                <a:rPr lang="en-US" sz="1800" b="0">
                  <a:solidFill>
                    <a:schemeClr val="tx1"/>
                  </a:solidFill>
                  <a:latin typeface="Arial" charset="0"/>
                </a:rPr>
                <a:t>Heat</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8" fill="remove" nodeType="afterEffect">
                                  <p:stCondLst>
                                    <p:cond delay="10000"/>
                                  </p:stCondLst>
                                  <p:childTnLst>
                                    <p:anim calcmode="lin" valueType="num">
                                      <p:cBhvr additive="base">
                                        <p:cTn id="6" dur="5000"/>
                                        <p:tgtEl>
                                          <p:spTgt spid="20486"/>
                                        </p:tgtEl>
                                        <p:attrNameLst>
                                          <p:attrName>ppt_x</p:attrName>
                                        </p:attrNameLst>
                                      </p:cBhvr>
                                      <p:tavLst>
                                        <p:tav tm="0">
                                          <p:val>
                                            <p:strVal val="ppt_x"/>
                                          </p:val>
                                        </p:tav>
                                        <p:tav tm="100000">
                                          <p:val>
                                            <p:strVal val="0-ppt_w/2"/>
                                          </p:val>
                                        </p:tav>
                                      </p:tavLst>
                                    </p:anim>
                                    <p:anim calcmode="lin" valueType="num">
                                      <p:cBhvr additive="base">
                                        <p:cTn id="7" dur="5000"/>
                                        <p:tgtEl>
                                          <p:spTgt spid="20486"/>
                                        </p:tgtEl>
                                        <p:attrNameLst>
                                          <p:attrName>ppt_y</p:attrName>
                                        </p:attrNameLst>
                                      </p:cBhvr>
                                      <p:tavLst>
                                        <p:tav tm="0">
                                          <p:val>
                                            <p:strVal val="ppt_y"/>
                                          </p:val>
                                        </p:tav>
                                        <p:tav tm="100000">
                                          <p:val>
                                            <p:strVal val="ppt_y"/>
                                          </p:val>
                                        </p:tav>
                                      </p:tavLst>
                                    </p:anim>
                                    <p:set>
                                      <p:cBhvr>
                                        <p:cTn id="8" dur="1" fill="hold">
                                          <p:stCondLst>
                                            <p:cond delay="4999"/>
                                          </p:stCondLst>
                                        </p:cTn>
                                        <p:tgtEl>
                                          <p:spTgt spid="2048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 Box 2"/>
          <p:cNvSpPr txBox="1">
            <a:spLocks noChangeArrowheads="1"/>
          </p:cNvSpPr>
          <p:nvPr/>
        </p:nvSpPr>
        <p:spPr bwMode="auto">
          <a:xfrm>
            <a:off x="0" y="0"/>
            <a:ext cx="9144000" cy="5386090"/>
          </a:xfrm>
          <a:prstGeom prst="rect">
            <a:avLst/>
          </a:prstGeom>
          <a:noFill/>
          <a:ln w="9525">
            <a:noFill/>
            <a:miter lim="800000"/>
            <a:headEnd/>
            <a:tailEnd/>
          </a:ln>
        </p:spPr>
        <p:txBody>
          <a:bodyPr>
            <a:spAutoFit/>
          </a:bodyPr>
          <a:lstStyle/>
          <a:p>
            <a:pPr>
              <a:spcBef>
                <a:spcPct val="50000"/>
              </a:spcBef>
            </a:pPr>
            <a:r>
              <a:rPr lang="en-US" dirty="0"/>
              <a:t>Heat Energy</a:t>
            </a:r>
          </a:p>
          <a:p>
            <a:pPr>
              <a:spcBef>
                <a:spcPct val="50000"/>
              </a:spcBef>
            </a:pPr>
            <a:r>
              <a:rPr lang="en-US" u="sng" dirty="0"/>
              <a:t>Heat</a:t>
            </a:r>
            <a:r>
              <a:rPr lang="en-US" dirty="0"/>
              <a:t> (symbolized q) is the energy that naturally moves from something hot to something cold.  The </a:t>
            </a:r>
            <a:r>
              <a:rPr lang="en-US" dirty="0" smtClean="0"/>
              <a:t>amount </a:t>
            </a:r>
            <a:r>
              <a:rPr lang="en-US" dirty="0"/>
              <a:t>of heat is often measured as temperature, </a:t>
            </a:r>
            <a:r>
              <a:rPr lang="en-US" dirty="0" smtClean="0"/>
              <a:t>but </a:t>
            </a:r>
            <a:r>
              <a:rPr lang="en-US" u="sng" dirty="0"/>
              <a:t>temperature</a:t>
            </a:r>
            <a:r>
              <a:rPr lang="en-US" dirty="0"/>
              <a:t> does not </a:t>
            </a:r>
            <a:r>
              <a:rPr lang="en-US" sz="4000" dirty="0"/>
              <a:t>directly </a:t>
            </a:r>
            <a:r>
              <a:rPr lang="en-US" dirty="0"/>
              <a:t>measure heat.  </a:t>
            </a:r>
            <a:endParaRPr lang="en-US" dirty="0" smtClean="0"/>
          </a:p>
          <a:p>
            <a:pPr>
              <a:spcBef>
                <a:spcPct val="50000"/>
              </a:spcBef>
            </a:pPr>
            <a:endParaRPr lang="en-US" dirty="0" smtClean="0"/>
          </a:p>
          <a:p>
            <a:pPr>
              <a:spcBef>
                <a:spcPct val="50000"/>
              </a:spcBef>
            </a:pPr>
            <a:r>
              <a:rPr lang="en-US" dirty="0" smtClean="0"/>
              <a:t>For </a:t>
            </a:r>
            <a:r>
              <a:rPr lang="en-US" dirty="0"/>
              <a:t>example, water at 20 °C does </a:t>
            </a:r>
            <a:r>
              <a:rPr lang="en-US" u="sng" dirty="0"/>
              <a:t>not</a:t>
            </a:r>
            <a:r>
              <a:rPr lang="en-US" dirty="0"/>
              <a:t> have twice as much heat as water at 10 °C, but it does have more heat!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ext Box 2"/>
          <p:cNvSpPr txBox="1">
            <a:spLocks noChangeArrowheads="1"/>
          </p:cNvSpPr>
          <p:nvPr/>
        </p:nvSpPr>
        <p:spPr bwMode="auto">
          <a:xfrm>
            <a:off x="0" y="0"/>
            <a:ext cx="9144000" cy="5139869"/>
          </a:xfrm>
          <a:prstGeom prst="rect">
            <a:avLst/>
          </a:prstGeom>
          <a:noFill/>
          <a:ln w="9525">
            <a:noFill/>
            <a:miter lim="800000"/>
            <a:headEnd/>
            <a:tailEnd/>
          </a:ln>
        </p:spPr>
        <p:txBody>
          <a:bodyPr>
            <a:spAutoFit/>
          </a:bodyPr>
          <a:lstStyle/>
          <a:p>
            <a:pPr>
              <a:spcBef>
                <a:spcPct val="50000"/>
              </a:spcBef>
            </a:pPr>
            <a:r>
              <a:rPr lang="en-US" dirty="0"/>
              <a:t>To measure heat </a:t>
            </a:r>
            <a:r>
              <a:rPr lang="en-US" sz="4000" dirty="0"/>
              <a:t>directly</a:t>
            </a:r>
            <a:r>
              <a:rPr lang="en-US" dirty="0"/>
              <a:t>, the </a:t>
            </a:r>
            <a:r>
              <a:rPr lang="en-US" u="sng" dirty="0"/>
              <a:t>calorie</a:t>
            </a:r>
            <a:r>
              <a:rPr lang="en-US" dirty="0"/>
              <a:t> (abbreviated cal) was defined as the amount of heat needed to increase the temperature of </a:t>
            </a:r>
            <a:r>
              <a:rPr lang="en-US" u="sng" dirty="0"/>
              <a:t>1</a:t>
            </a:r>
            <a:r>
              <a:rPr lang="en-US" dirty="0"/>
              <a:t> gram (1 milliliter) of water by 1 °C.  </a:t>
            </a:r>
          </a:p>
          <a:p>
            <a:pPr>
              <a:spcBef>
                <a:spcPct val="50000"/>
              </a:spcBef>
            </a:pPr>
            <a:endParaRPr lang="en-US" dirty="0"/>
          </a:p>
          <a:p>
            <a:pPr>
              <a:spcBef>
                <a:spcPct val="50000"/>
              </a:spcBef>
            </a:pPr>
            <a:r>
              <a:rPr lang="en-US" dirty="0"/>
              <a:t>Note that the Calories reported on food wrappers are the measurement for heat to increase the temperature of </a:t>
            </a:r>
            <a:r>
              <a:rPr lang="en-US" u="sng" dirty="0"/>
              <a:t>1000</a:t>
            </a:r>
            <a:r>
              <a:rPr lang="en-US" dirty="0"/>
              <a:t> grams (one liter) of water by 1 °C, in other words a kilocalorie.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ext Box 2"/>
          <p:cNvSpPr txBox="1">
            <a:spLocks noChangeArrowheads="1"/>
          </p:cNvSpPr>
          <p:nvPr/>
        </p:nvSpPr>
        <p:spPr bwMode="auto">
          <a:xfrm>
            <a:off x="0" y="0"/>
            <a:ext cx="3657600" cy="2554545"/>
          </a:xfrm>
          <a:prstGeom prst="rect">
            <a:avLst/>
          </a:prstGeom>
          <a:noFill/>
          <a:ln w="9525">
            <a:noFill/>
            <a:miter lim="800000"/>
            <a:headEnd/>
            <a:tailEnd/>
          </a:ln>
        </p:spPr>
        <p:txBody>
          <a:bodyPr>
            <a:spAutoFit/>
          </a:bodyPr>
          <a:lstStyle/>
          <a:p>
            <a:pPr>
              <a:spcBef>
                <a:spcPct val="50000"/>
              </a:spcBef>
            </a:pPr>
            <a:r>
              <a:rPr lang="en-US" dirty="0" smtClean="0"/>
              <a:t>The </a:t>
            </a:r>
            <a:r>
              <a:rPr lang="en-US" dirty="0"/>
              <a:t>measurement of how much heat energy can come from food is called </a:t>
            </a:r>
            <a:r>
              <a:rPr lang="en-US" u="sng" dirty="0" err="1"/>
              <a:t>calorimetry</a:t>
            </a:r>
            <a:r>
              <a:rPr lang="en-US" dirty="0"/>
              <a:t>.</a:t>
            </a:r>
          </a:p>
        </p:txBody>
      </p:sp>
      <p:pic>
        <p:nvPicPr>
          <p:cNvPr id="23554" name="Picture 3" descr="pepsi_20_oz_nutrition_label_info"/>
          <p:cNvPicPr>
            <a:picLocks noChangeAspect="1" noChangeArrowheads="1"/>
          </p:cNvPicPr>
          <p:nvPr/>
        </p:nvPicPr>
        <p:blipFill>
          <a:blip r:embed="rId2" cstate="print"/>
          <a:srcRect/>
          <a:stretch>
            <a:fillRect/>
          </a:stretch>
        </p:blipFill>
        <p:spPr bwMode="auto">
          <a:xfrm>
            <a:off x="3819525" y="457200"/>
            <a:ext cx="5180013" cy="6248400"/>
          </a:xfrm>
          <a:prstGeom prst="rect">
            <a:avLst/>
          </a:prstGeom>
          <a:noFill/>
          <a:ln w="9525">
            <a:noFill/>
            <a:miter lim="800000"/>
            <a:headEnd/>
            <a:tailEnd/>
          </a:ln>
        </p:spPr>
      </p:pic>
      <p:sp>
        <p:nvSpPr>
          <p:cNvPr id="23555" name="Oval 4"/>
          <p:cNvSpPr>
            <a:spLocks noChangeArrowheads="1"/>
          </p:cNvSpPr>
          <p:nvPr/>
        </p:nvSpPr>
        <p:spPr bwMode="auto">
          <a:xfrm>
            <a:off x="3886200" y="2743200"/>
            <a:ext cx="685800" cy="685800"/>
          </a:xfrm>
          <a:prstGeom prst="ellipse">
            <a:avLst/>
          </a:prstGeom>
          <a:noFill/>
          <a:ln w="76200" algn="ctr">
            <a:solidFill>
              <a:srgbClr val="FF0000"/>
            </a:solidFill>
            <a:round/>
            <a:headEnd/>
            <a:tailEnd/>
          </a:ln>
        </p:spPr>
        <p:txBody>
          <a:bodyPr wrap="none" anchor="ctr"/>
          <a:lstStyle/>
          <a:p>
            <a:pPr algn="ctr"/>
            <a:endParaRPr lang="en-US" sz="1800" b="0">
              <a:solidFill>
                <a:schemeClr val="tx1"/>
              </a:solidFill>
              <a:latin typeface="Arial" charset="0"/>
            </a:endParaRPr>
          </a:p>
        </p:txBody>
      </p:sp>
      <p:sp>
        <p:nvSpPr>
          <p:cNvPr id="23556" name="Line 5"/>
          <p:cNvSpPr>
            <a:spLocks noChangeShapeType="1"/>
          </p:cNvSpPr>
          <p:nvPr/>
        </p:nvSpPr>
        <p:spPr bwMode="auto">
          <a:xfrm>
            <a:off x="4114800" y="1600200"/>
            <a:ext cx="0" cy="914400"/>
          </a:xfrm>
          <a:prstGeom prst="line">
            <a:avLst/>
          </a:prstGeom>
          <a:noFill/>
          <a:ln w="76200">
            <a:solidFill>
              <a:srgbClr val="FF3300"/>
            </a:solidFill>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ext Box 2"/>
          <p:cNvSpPr txBox="1">
            <a:spLocks noChangeArrowheads="1"/>
          </p:cNvSpPr>
          <p:nvPr/>
        </p:nvSpPr>
        <p:spPr bwMode="auto">
          <a:xfrm>
            <a:off x="0" y="0"/>
            <a:ext cx="9144000" cy="4031873"/>
          </a:xfrm>
          <a:prstGeom prst="rect">
            <a:avLst/>
          </a:prstGeom>
          <a:noFill/>
          <a:ln w="9525">
            <a:noFill/>
            <a:miter lim="800000"/>
            <a:headEnd/>
            <a:tailEnd/>
          </a:ln>
        </p:spPr>
        <p:txBody>
          <a:bodyPr>
            <a:spAutoFit/>
          </a:bodyPr>
          <a:lstStyle/>
          <a:p>
            <a:pPr>
              <a:spcBef>
                <a:spcPct val="50000"/>
              </a:spcBef>
            </a:pPr>
            <a:r>
              <a:rPr lang="en-US" dirty="0"/>
              <a:t>Calories are still used in the nutrition field, but in chemistry we will use the </a:t>
            </a:r>
            <a:r>
              <a:rPr lang="en-US" u="sng" dirty="0"/>
              <a:t>Joule</a:t>
            </a:r>
            <a:r>
              <a:rPr lang="en-US" dirty="0"/>
              <a:t> (abbreviated J).  There are 4.184 Joules in 1 </a:t>
            </a:r>
            <a:r>
              <a:rPr lang="en-US" dirty="0" smtClean="0"/>
              <a:t>calorie.  </a:t>
            </a:r>
            <a:endParaRPr lang="en-US" dirty="0"/>
          </a:p>
          <a:p>
            <a:pPr>
              <a:spcBef>
                <a:spcPct val="50000"/>
              </a:spcBef>
            </a:pPr>
            <a:endParaRPr lang="en-US" dirty="0"/>
          </a:p>
          <a:p>
            <a:pPr>
              <a:spcBef>
                <a:spcPct val="50000"/>
              </a:spcBef>
            </a:pPr>
            <a:r>
              <a:rPr lang="en-US" dirty="0" smtClean="0"/>
              <a:t>Not everything heats up at the same rate.  The rate at which things heat is called the </a:t>
            </a:r>
            <a:r>
              <a:rPr lang="en-US" u="sng" dirty="0"/>
              <a:t>specific</a:t>
            </a:r>
            <a:r>
              <a:rPr lang="en-US" dirty="0"/>
              <a:t> </a:t>
            </a:r>
            <a:r>
              <a:rPr lang="en-US" u="sng" dirty="0"/>
              <a:t>heat</a:t>
            </a:r>
            <a:r>
              <a:rPr lang="en-US" dirty="0"/>
              <a:t> (abbreviated </a:t>
            </a:r>
            <a:r>
              <a:rPr lang="en-US" dirty="0" smtClean="0"/>
              <a:t>c</a:t>
            </a:r>
            <a:r>
              <a:rPr lang="en-US" baseline="-25000" dirty="0" smtClean="0"/>
              <a:t>p</a:t>
            </a:r>
            <a:r>
              <a:rPr lang="en-US" dirty="0" smtClean="0"/>
              <a:t>).</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ext Box 2"/>
          <p:cNvSpPr txBox="1">
            <a:spLocks noChangeArrowheads="1"/>
          </p:cNvSpPr>
          <p:nvPr/>
        </p:nvSpPr>
        <p:spPr bwMode="auto">
          <a:xfrm>
            <a:off x="0" y="0"/>
            <a:ext cx="9144000" cy="6001643"/>
          </a:xfrm>
          <a:prstGeom prst="rect">
            <a:avLst/>
          </a:prstGeom>
          <a:noFill/>
          <a:ln w="9525">
            <a:noFill/>
            <a:miter lim="800000"/>
            <a:headEnd/>
            <a:tailEnd/>
          </a:ln>
        </p:spPr>
        <p:txBody>
          <a:bodyPr>
            <a:spAutoFit/>
          </a:bodyPr>
          <a:lstStyle/>
          <a:p>
            <a:pPr>
              <a:spcBef>
                <a:spcPct val="50000"/>
              </a:spcBef>
            </a:pPr>
            <a:r>
              <a:rPr lang="en-US" sz="2800" dirty="0"/>
              <a:t>When a cake has been baked and is removed from the oven it would cause severe burns to touch the </a:t>
            </a:r>
            <a:r>
              <a:rPr lang="en-US" sz="2800" u="sng" dirty="0"/>
              <a:t>metal</a:t>
            </a:r>
            <a:r>
              <a:rPr lang="en-US" sz="2800" dirty="0"/>
              <a:t> pan, but often the top of the cake is touched to test if the cake is ready.  </a:t>
            </a:r>
          </a:p>
          <a:p>
            <a:pPr>
              <a:spcBef>
                <a:spcPct val="50000"/>
              </a:spcBef>
            </a:pPr>
            <a:endParaRPr lang="en-US" sz="2800" dirty="0"/>
          </a:p>
          <a:p>
            <a:pPr>
              <a:spcBef>
                <a:spcPct val="50000"/>
              </a:spcBef>
            </a:pPr>
            <a:r>
              <a:rPr lang="en-US" sz="2800" dirty="0"/>
              <a:t>The metal of the pan has a </a:t>
            </a:r>
            <a:r>
              <a:rPr lang="en-US" sz="2800" u="sng" dirty="0"/>
              <a:t>low</a:t>
            </a:r>
            <a:r>
              <a:rPr lang="en-US" sz="2800" dirty="0"/>
              <a:t> specific heat so it can lose heat quickly (which would be absorbed by your finger) and the cake contains a lot of trapped air and other material with a higher specific heat which lose heat </a:t>
            </a:r>
            <a:r>
              <a:rPr lang="en-US" sz="2800" u="sng" dirty="0"/>
              <a:t>slowly</a:t>
            </a:r>
            <a:r>
              <a:rPr lang="en-US" sz="2800" dirty="0"/>
              <a:t>, allowing more time before your finger has absorbed enough heat to cause a burn</a:t>
            </a:r>
            <a:r>
              <a:rPr lang="en-US" sz="2800" dirty="0" smtClean="0"/>
              <a:t>.</a:t>
            </a:r>
          </a:p>
          <a:p>
            <a:pPr>
              <a:spcBef>
                <a:spcPct val="50000"/>
              </a:spcBef>
            </a:pPr>
            <a:r>
              <a:rPr lang="en-US" dirty="0" smtClean="0"/>
              <a:t>-Summary – High Specific Heat = hard to heat</a:t>
            </a:r>
            <a:endParaRPr lang="en-US" dirty="0"/>
          </a:p>
        </p:txBody>
      </p:sp>
      <p:pic>
        <p:nvPicPr>
          <p:cNvPr id="25602" name="Picture 3" descr="baked-cake1"/>
          <p:cNvPicPr>
            <a:picLocks noChangeAspect="1" noChangeArrowheads="1"/>
          </p:cNvPicPr>
          <p:nvPr/>
        </p:nvPicPr>
        <p:blipFill>
          <a:blip r:embed="rId2" cstate="print"/>
          <a:srcRect/>
          <a:stretch>
            <a:fillRect/>
          </a:stretch>
        </p:blipFill>
        <p:spPr bwMode="auto">
          <a:xfrm>
            <a:off x="5486400" y="1524000"/>
            <a:ext cx="2057400" cy="99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arkWeav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2749</TotalTime>
  <Words>1467</Words>
  <Application>Microsoft Office PowerPoint</Application>
  <PresentationFormat>On-screen Show (4:3)</PresentationFormat>
  <Paragraphs>112</Paragraphs>
  <Slides>24</Slides>
  <Notes>0</Notes>
  <HiddenSlides>0</HiddenSlides>
  <MMClips>1</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DarkWeave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Bair, Jason</dc:creator>
  <cp:lastModifiedBy>Internal User</cp:lastModifiedBy>
  <cp:revision>225</cp:revision>
  <dcterms:created xsi:type="dcterms:W3CDTF">2007-03-05T21:09:35Z</dcterms:created>
  <dcterms:modified xsi:type="dcterms:W3CDTF">2012-03-20T17:45:11Z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TC300001871033</vt:lpwstr>
  </property>
</Properties>
</file>